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3"/>
  </p:notesMasterIdLst>
  <p:handoutMasterIdLst>
    <p:handoutMasterId r:id="rId54"/>
  </p:handoutMasterIdLst>
  <p:sldIdLst>
    <p:sldId id="256" r:id="rId5"/>
    <p:sldId id="257" r:id="rId6"/>
    <p:sldId id="302" r:id="rId7"/>
    <p:sldId id="261" r:id="rId8"/>
    <p:sldId id="262" r:id="rId9"/>
    <p:sldId id="260" r:id="rId10"/>
    <p:sldId id="258" r:id="rId11"/>
    <p:sldId id="267" r:id="rId12"/>
    <p:sldId id="265" r:id="rId13"/>
    <p:sldId id="266" r:id="rId14"/>
    <p:sldId id="259" r:id="rId15"/>
    <p:sldId id="300" r:id="rId16"/>
    <p:sldId id="269" r:id="rId17"/>
    <p:sldId id="268" r:id="rId18"/>
    <p:sldId id="270" r:id="rId19"/>
    <p:sldId id="303" r:id="rId20"/>
    <p:sldId id="271" r:id="rId21"/>
    <p:sldId id="272" r:id="rId22"/>
    <p:sldId id="273" r:id="rId23"/>
    <p:sldId id="274" r:id="rId24"/>
    <p:sldId id="275" r:id="rId25"/>
    <p:sldId id="277" r:id="rId26"/>
    <p:sldId id="276" r:id="rId27"/>
    <p:sldId id="282" r:id="rId28"/>
    <p:sldId id="283" r:id="rId29"/>
    <p:sldId id="284" r:id="rId30"/>
    <p:sldId id="285" r:id="rId31"/>
    <p:sldId id="286" r:id="rId32"/>
    <p:sldId id="287" r:id="rId33"/>
    <p:sldId id="304" r:id="rId34"/>
    <p:sldId id="278" r:id="rId35"/>
    <p:sldId id="279" r:id="rId36"/>
    <p:sldId id="280" r:id="rId37"/>
    <p:sldId id="281" r:id="rId38"/>
    <p:sldId id="288" r:id="rId39"/>
    <p:sldId id="290" r:id="rId40"/>
    <p:sldId id="289" r:id="rId41"/>
    <p:sldId id="291" r:id="rId42"/>
    <p:sldId id="292" r:id="rId43"/>
    <p:sldId id="293" r:id="rId44"/>
    <p:sldId id="294" r:id="rId45"/>
    <p:sldId id="295" r:id="rId46"/>
    <p:sldId id="296" r:id="rId47"/>
    <p:sldId id="297" r:id="rId48"/>
    <p:sldId id="298" r:id="rId49"/>
    <p:sldId id="299" r:id="rId50"/>
    <p:sldId id="305" r:id="rId51"/>
    <p:sldId id="301" r:id="rId5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17D65C-3A50-4CC7-BCAC-336D1F049A9D}" v="650" dt="2023-01-09T23:15:23.992"/>
    <p1510:client id="{57F053BC-D30A-41B5-AB44-68564D5629F1}" v="514" dt="2023-01-20T22:35:14.533"/>
    <p1510:client id="{7DC18F08-3A51-4D72-B7E0-BCED7596CB5A}" v="743" dt="2023-01-09T13:59:35.601"/>
    <p1510:client id="{9D8FD871-11FC-4198-99D3-90C82C670769}" v="1714" dt="2023-01-10T19:00:31.369"/>
    <p1510:client id="{F1195A68-CF1C-440A-9857-3EB3DF2FBA90}" v="1218" dt="2023-01-15T18:39:47.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12" d="100"/>
          <a:sy n="112" d="100"/>
        </p:scale>
        <p:origin x="474" y="108"/>
      </p:cViewPr>
      <p:guideLst/>
    </p:cSldViewPr>
  </p:slideViewPr>
  <p:notesTextViewPr>
    <p:cViewPr>
      <p:scale>
        <a:sx n="1" d="1"/>
        <a:sy n="1" d="1"/>
      </p:scale>
      <p:origin x="0" y="0"/>
    </p:cViewPr>
  </p:notesTextViewPr>
  <p:notesViewPr>
    <p:cSldViewPr snapToGrid="0">
      <p:cViewPr varScale="1">
        <p:scale>
          <a:sx n="85" d="100"/>
          <a:sy n="85" d="100"/>
        </p:scale>
        <p:origin x="3870"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1CD5B-6276-472F-AD4E-E18B2CC14E2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6F69BCB-3BF7-4730-9C37-255511DA5A74}">
      <dgm:prSet/>
      <dgm:spPr/>
      <dgm:t>
        <a:bodyPr/>
        <a:lstStyle/>
        <a:p>
          <a:r>
            <a:rPr lang="es-ES" dirty="0"/>
            <a:t>Un modelo entrenado (dependiendo del tipo de </a:t>
          </a:r>
          <a:r>
            <a:rPr lang="es-ES" dirty="0" err="1"/>
            <a:t>dataset</a:t>
          </a:r>
          <a:r>
            <a:rPr lang="es-ES" dirty="0"/>
            <a:t>) reflejará unas métricas</a:t>
          </a:r>
          <a:r>
            <a:rPr lang="es-ES" dirty="0">
              <a:latin typeface="Calibri Light" panose="020F0302020204030204"/>
            </a:rPr>
            <a:t>.</a:t>
          </a:r>
          <a:endParaRPr lang="es-ES" dirty="0"/>
        </a:p>
      </dgm:t>
    </dgm:pt>
    <dgm:pt modelId="{6ECA2A7F-41B0-44D8-92DB-3FAD4908726D}" type="parTrans" cxnId="{2DBC640B-396A-482E-AD4E-3D29C7F648D5}">
      <dgm:prSet/>
      <dgm:spPr/>
      <dgm:t>
        <a:bodyPr/>
        <a:lstStyle/>
        <a:p>
          <a:endParaRPr lang="en-US"/>
        </a:p>
      </dgm:t>
    </dgm:pt>
    <dgm:pt modelId="{2B89CD6B-4C14-4168-8F44-978EE982575F}" type="sibTrans" cxnId="{2DBC640B-396A-482E-AD4E-3D29C7F648D5}">
      <dgm:prSet/>
      <dgm:spPr/>
      <dgm:t>
        <a:bodyPr/>
        <a:lstStyle/>
        <a:p>
          <a:endParaRPr lang="en-US"/>
        </a:p>
      </dgm:t>
    </dgm:pt>
    <dgm:pt modelId="{7A4BD67F-4075-4CFF-8130-1EF3F6584BF3}">
      <dgm:prSet/>
      <dgm:spPr/>
      <dgm:t>
        <a:bodyPr/>
        <a:lstStyle/>
        <a:p>
          <a:pPr rtl="0"/>
          <a:r>
            <a:rPr lang="es-ES" dirty="0"/>
            <a:t>Es muy importante entender las métricas que usa </a:t>
          </a:r>
          <a:r>
            <a:rPr lang="es-ES" dirty="0" err="1"/>
            <a:t>Vertex</a:t>
          </a:r>
          <a:r>
            <a:rPr lang="es-ES" dirty="0"/>
            <a:t> AI,</a:t>
          </a:r>
          <a:r>
            <a:rPr lang="es-ES" dirty="0">
              <a:latin typeface="Calibri Light" panose="020F0302020204030204"/>
            </a:rPr>
            <a:t> pues no tenemos otra referencia para saber si tenemos un buen modelo o no.</a:t>
          </a:r>
          <a:endParaRPr lang="es-ES" dirty="0"/>
        </a:p>
      </dgm:t>
    </dgm:pt>
    <dgm:pt modelId="{AF57C625-E63E-499F-B0CE-7A5EA7BD2059}" type="parTrans" cxnId="{CDEF3882-9125-446E-8A63-E16000BE60D1}">
      <dgm:prSet/>
      <dgm:spPr/>
      <dgm:t>
        <a:bodyPr/>
        <a:lstStyle/>
        <a:p>
          <a:endParaRPr lang="en-US"/>
        </a:p>
      </dgm:t>
    </dgm:pt>
    <dgm:pt modelId="{BC2AF495-FBB2-415D-BCC5-1CED3159C1D8}" type="sibTrans" cxnId="{CDEF3882-9125-446E-8A63-E16000BE60D1}">
      <dgm:prSet/>
      <dgm:spPr/>
      <dgm:t>
        <a:bodyPr/>
        <a:lstStyle/>
        <a:p>
          <a:endParaRPr lang="en-US"/>
        </a:p>
      </dgm:t>
    </dgm:pt>
    <dgm:pt modelId="{3417E711-9C97-4C2B-ACE6-A9758F4C9BD0}" type="pres">
      <dgm:prSet presAssocID="{0EC1CD5B-6276-472F-AD4E-E18B2CC14E24}" presName="vert0" presStyleCnt="0">
        <dgm:presLayoutVars>
          <dgm:dir/>
          <dgm:animOne val="branch"/>
          <dgm:animLvl val="lvl"/>
        </dgm:presLayoutVars>
      </dgm:prSet>
      <dgm:spPr/>
    </dgm:pt>
    <dgm:pt modelId="{6F61F5DF-1846-4E96-A8EE-9D90565F1C1A}" type="pres">
      <dgm:prSet presAssocID="{E6F69BCB-3BF7-4730-9C37-255511DA5A74}" presName="thickLine" presStyleLbl="alignNode1" presStyleIdx="0" presStyleCnt="2"/>
      <dgm:spPr/>
    </dgm:pt>
    <dgm:pt modelId="{887D178E-DB12-4673-9430-69B6CC5D7DBE}" type="pres">
      <dgm:prSet presAssocID="{E6F69BCB-3BF7-4730-9C37-255511DA5A74}" presName="horz1" presStyleCnt="0"/>
      <dgm:spPr/>
    </dgm:pt>
    <dgm:pt modelId="{7B6FC1A5-F51F-4D9B-AFEF-B89FD5AD2C77}" type="pres">
      <dgm:prSet presAssocID="{E6F69BCB-3BF7-4730-9C37-255511DA5A74}" presName="tx1" presStyleLbl="revTx" presStyleIdx="0" presStyleCnt="2"/>
      <dgm:spPr/>
    </dgm:pt>
    <dgm:pt modelId="{EDB9127D-55DD-4D46-97F9-DD343DBBC130}" type="pres">
      <dgm:prSet presAssocID="{E6F69BCB-3BF7-4730-9C37-255511DA5A74}" presName="vert1" presStyleCnt="0"/>
      <dgm:spPr/>
    </dgm:pt>
    <dgm:pt modelId="{32594412-4A1C-4D44-8CE8-9886C6B267C3}" type="pres">
      <dgm:prSet presAssocID="{7A4BD67F-4075-4CFF-8130-1EF3F6584BF3}" presName="thickLine" presStyleLbl="alignNode1" presStyleIdx="1" presStyleCnt="2"/>
      <dgm:spPr/>
    </dgm:pt>
    <dgm:pt modelId="{6048CE9E-79EE-44A9-B371-3E87C5FF82F5}" type="pres">
      <dgm:prSet presAssocID="{7A4BD67F-4075-4CFF-8130-1EF3F6584BF3}" presName="horz1" presStyleCnt="0"/>
      <dgm:spPr/>
    </dgm:pt>
    <dgm:pt modelId="{2883F4D8-5BB0-45FC-9DE7-409CE75CD853}" type="pres">
      <dgm:prSet presAssocID="{7A4BD67F-4075-4CFF-8130-1EF3F6584BF3}" presName="tx1" presStyleLbl="revTx" presStyleIdx="1" presStyleCnt="2"/>
      <dgm:spPr/>
    </dgm:pt>
    <dgm:pt modelId="{ECE85908-C397-4024-9D37-ABBDCF537616}" type="pres">
      <dgm:prSet presAssocID="{7A4BD67F-4075-4CFF-8130-1EF3F6584BF3}" presName="vert1" presStyleCnt="0"/>
      <dgm:spPr/>
    </dgm:pt>
  </dgm:ptLst>
  <dgm:cxnLst>
    <dgm:cxn modelId="{2DBC640B-396A-482E-AD4E-3D29C7F648D5}" srcId="{0EC1CD5B-6276-472F-AD4E-E18B2CC14E24}" destId="{E6F69BCB-3BF7-4730-9C37-255511DA5A74}" srcOrd="0" destOrd="0" parTransId="{6ECA2A7F-41B0-44D8-92DB-3FAD4908726D}" sibTransId="{2B89CD6B-4C14-4168-8F44-978EE982575F}"/>
    <dgm:cxn modelId="{A644D111-0CA0-4728-85E2-CBA030D22FBC}" type="presOf" srcId="{7A4BD67F-4075-4CFF-8130-1EF3F6584BF3}" destId="{2883F4D8-5BB0-45FC-9DE7-409CE75CD853}" srcOrd="0" destOrd="0" presId="urn:microsoft.com/office/officeart/2008/layout/LinedList"/>
    <dgm:cxn modelId="{1886206B-6567-4DA2-9397-59EF529C7A33}" type="presOf" srcId="{0EC1CD5B-6276-472F-AD4E-E18B2CC14E24}" destId="{3417E711-9C97-4C2B-ACE6-A9758F4C9BD0}" srcOrd="0" destOrd="0" presId="urn:microsoft.com/office/officeart/2008/layout/LinedList"/>
    <dgm:cxn modelId="{CDEF3882-9125-446E-8A63-E16000BE60D1}" srcId="{0EC1CD5B-6276-472F-AD4E-E18B2CC14E24}" destId="{7A4BD67F-4075-4CFF-8130-1EF3F6584BF3}" srcOrd="1" destOrd="0" parTransId="{AF57C625-E63E-499F-B0CE-7A5EA7BD2059}" sibTransId="{BC2AF495-FBB2-415D-BCC5-1CED3159C1D8}"/>
    <dgm:cxn modelId="{52DB01CC-538A-4D1B-961A-11CC7600C406}" type="presOf" srcId="{E6F69BCB-3BF7-4730-9C37-255511DA5A74}" destId="{7B6FC1A5-F51F-4D9B-AFEF-B89FD5AD2C77}" srcOrd="0" destOrd="0" presId="urn:microsoft.com/office/officeart/2008/layout/LinedList"/>
    <dgm:cxn modelId="{41B9696D-1B15-494C-8603-7069DCC28CC1}" type="presParOf" srcId="{3417E711-9C97-4C2B-ACE6-A9758F4C9BD0}" destId="{6F61F5DF-1846-4E96-A8EE-9D90565F1C1A}" srcOrd="0" destOrd="0" presId="urn:microsoft.com/office/officeart/2008/layout/LinedList"/>
    <dgm:cxn modelId="{632C25F8-FCC5-45AD-B91F-91A6DF2BF623}" type="presParOf" srcId="{3417E711-9C97-4C2B-ACE6-A9758F4C9BD0}" destId="{887D178E-DB12-4673-9430-69B6CC5D7DBE}" srcOrd="1" destOrd="0" presId="urn:microsoft.com/office/officeart/2008/layout/LinedList"/>
    <dgm:cxn modelId="{946A6639-E2B8-49BC-8B15-7A6845AC9382}" type="presParOf" srcId="{887D178E-DB12-4673-9430-69B6CC5D7DBE}" destId="{7B6FC1A5-F51F-4D9B-AFEF-B89FD5AD2C77}" srcOrd="0" destOrd="0" presId="urn:microsoft.com/office/officeart/2008/layout/LinedList"/>
    <dgm:cxn modelId="{9CE3CDE5-945E-4194-8619-EDB43B6CE58D}" type="presParOf" srcId="{887D178E-DB12-4673-9430-69B6CC5D7DBE}" destId="{EDB9127D-55DD-4D46-97F9-DD343DBBC130}" srcOrd="1" destOrd="0" presId="urn:microsoft.com/office/officeart/2008/layout/LinedList"/>
    <dgm:cxn modelId="{A08C6178-9785-48FB-85CF-B320D8C6F51B}" type="presParOf" srcId="{3417E711-9C97-4C2B-ACE6-A9758F4C9BD0}" destId="{32594412-4A1C-4D44-8CE8-9886C6B267C3}" srcOrd="2" destOrd="0" presId="urn:microsoft.com/office/officeart/2008/layout/LinedList"/>
    <dgm:cxn modelId="{8F661CCE-535B-40BA-B058-93A7F00E88CC}" type="presParOf" srcId="{3417E711-9C97-4C2B-ACE6-A9758F4C9BD0}" destId="{6048CE9E-79EE-44A9-B371-3E87C5FF82F5}" srcOrd="3" destOrd="0" presId="urn:microsoft.com/office/officeart/2008/layout/LinedList"/>
    <dgm:cxn modelId="{C3F4D3EA-71E2-4E46-B163-A5DF7A6EC121}" type="presParOf" srcId="{6048CE9E-79EE-44A9-B371-3E87C5FF82F5}" destId="{2883F4D8-5BB0-45FC-9DE7-409CE75CD853}" srcOrd="0" destOrd="0" presId="urn:microsoft.com/office/officeart/2008/layout/LinedList"/>
    <dgm:cxn modelId="{E0A023D1-2C47-4458-8011-3E971AE2D0E5}" type="presParOf" srcId="{6048CE9E-79EE-44A9-B371-3E87C5FF82F5}" destId="{ECE85908-C397-4024-9D37-ABBDCF53761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1F5DF-1846-4E96-A8EE-9D90565F1C1A}">
      <dsp:nvSpPr>
        <dsp:cNvPr id="0" name=""/>
        <dsp:cNvSpPr/>
      </dsp:nvSpPr>
      <dsp:spPr>
        <a:xfrm>
          <a:off x="0" y="0"/>
          <a:ext cx="56388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FC1A5-F51F-4D9B-AFEF-B89FD5AD2C77}">
      <dsp:nvSpPr>
        <dsp:cNvPr id="0" name=""/>
        <dsp:cNvSpPr/>
      </dsp:nvSpPr>
      <dsp:spPr>
        <a:xfrm>
          <a:off x="0" y="0"/>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ES" sz="3000" kern="1200" dirty="0"/>
            <a:t>Un modelo entrenado (dependiendo del tipo de </a:t>
          </a:r>
          <a:r>
            <a:rPr lang="es-ES" sz="3000" kern="1200" dirty="0" err="1"/>
            <a:t>dataset</a:t>
          </a:r>
          <a:r>
            <a:rPr lang="es-ES" sz="3000" kern="1200" dirty="0"/>
            <a:t>) reflejará unas métricas</a:t>
          </a:r>
          <a:r>
            <a:rPr lang="es-ES" sz="3000" kern="1200" dirty="0">
              <a:latin typeface="Calibri Light" panose="020F0302020204030204"/>
            </a:rPr>
            <a:t>.</a:t>
          </a:r>
          <a:endParaRPr lang="es-ES" sz="3000" kern="1200" dirty="0"/>
        </a:p>
      </dsp:txBody>
      <dsp:txXfrm>
        <a:off x="0" y="0"/>
        <a:ext cx="5638800" cy="2301875"/>
      </dsp:txXfrm>
    </dsp:sp>
    <dsp:sp modelId="{32594412-4A1C-4D44-8CE8-9886C6B267C3}">
      <dsp:nvSpPr>
        <dsp:cNvPr id="0" name=""/>
        <dsp:cNvSpPr/>
      </dsp:nvSpPr>
      <dsp:spPr>
        <a:xfrm>
          <a:off x="0" y="2301875"/>
          <a:ext cx="56388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83F4D8-5BB0-45FC-9DE7-409CE75CD853}">
      <dsp:nvSpPr>
        <dsp:cNvPr id="0" name=""/>
        <dsp:cNvSpPr/>
      </dsp:nvSpPr>
      <dsp:spPr>
        <a:xfrm>
          <a:off x="0" y="2301875"/>
          <a:ext cx="5638800" cy="230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rtl="0">
            <a:lnSpc>
              <a:spcPct val="90000"/>
            </a:lnSpc>
            <a:spcBef>
              <a:spcPct val="0"/>
            </a:spcBef>
            <a:spcAft>
              <a:spcPct val="35000"/>
            </a:spcAft>
            <a:buNone/>
          </a:pPr>
          <a:r>
            <a:rPr lang="es-ES" sz="3000" kern="1200" dirty="0"/>
            <a:t>Es muy importante entender las métricas que usa </a:t>
          </a:r>
          <a:r>
            <a:rPr lang="es-ES" sz="3000" kern="1200" dirty="0" err="1"/>
            <a:t>Vertex</a:t>
          </a:r>
          <a:r>
            <a:rPr lang="es-ES" sz="3000" kern="1200" dirty="0"/>
            <a:t> AI,</a:t>
          </a:r>
          <a:r>
            <a:rPr lang="es-ES" sz="3000" kern="1200" dirty="0">
              <a:latin typeface="Calibri Light" panose="020F0302020204030204"/>
            </a:rPr>
            <a:t> pues no tenemos otra referencia para saber si tenemos un buen modelo o no.</a:t>
          </a:r>
          <a:endParaRPr lang="es-ES" sz="3000" kern="1200" dirty="0"/>
        </a:p>
      </dsp:txBody>
      <dsp:txXfrm>
        <a:off x="0" y="2301875"/>
        <a:ext cx="5638800" cy="23018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A76F12D-2985-47C3-A07C-9F03DD159D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24F83A19-1DC2-46DB-B3A1-ECF7C417E9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3D53708-50CA-4BA7-A7C8-9D8336FAC807}" type="datetime1">
              <a:rPr lang="es-ES" smtClean="0"/>
              <a:t>20/01/2023</a:t>
            </a:fld>
            <a:endParaRPr lang="es-ES"/>
          </a:p>
        </p:txBody>
      </p:sp>
      <p:sp>
        <p:nvSpPr>
          <p:cNvPr id="4" name="Marcador de pie de página 3">
            <a:extLst>
              <a:ext uri="{FF2B5EF4-FFF2-40B4-BE49-F238E27FC236}">
                <a16:creationId xmlns:a16="http://schemas.microsoft.com/office/drawing/2014/main" id="{6A3D6289-F1C3-4041-A186-E428808BD1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número de diapositiva 4">
            <a:extLst>
              <a:ext uri="{FF2B5EF4-FFF2-40B4-BE49-F238E27FC236}">
                <a16:creationId xmlns:a16="http://schemas.microsoft.com/office/drawing/2014/main" id="{CE17ECA2-D3CC-4290-9914-977FED6D365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0D98A85-43CB-4CDC-8FF1-647F52B29F1B}" type="slidenum">
              <a:rPr lang="es-ES" smtClean="0"/>
              <a:t>‹Nº›</a:t>
            </a:fld>
            <a:endParaRPr lang="es-ES"/>
          </a:p>
        </p:txBody>
      </p:sp>
    </p:spTree>
    <p:extLst>
      <p:ext uri="{BB962C8B-B14F-4D97-AF65-F5344CB8AC3E}">
        <p14:creationId xmlns:p14="http://schemas.microsoft.com/office/powerpoint/2010/main" val="28210913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CA9AA67-3F62-40E5-A5AA-010960116835}" type="datetime1">
              <a:rPr lang="es-ES" noProof="0" smtClean="0"/>
              <a:t>20/01/2023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F3B4569-3B6E-468D-B981-DA515F47BCE4}" type="slidenum">
              <a:rPr lang="es-ES" noProof="0" smtClean="0"/>
              <a:t>‹Nº›</a:t>
            </a:fld>
            <a:endParaRPr lang="es-ES" noProof="0"/>
          </a:p>
        </p:txBody>
      </p:sp>
    </p:spTree>
    <p:extLst>
      <p:ext uri="{BB962C8B-B14F-4D97-AF65-F5344CB8AC3E}">
        <p14:creationId xmlns:p14="http://schemas.microsoft.com/office/powerpoint/2010/main" val="233820887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CF3B4569-3B6E-468D-B981-DA515F47BCE4}" type="slidenum">
              <a:rPr lang="es-ES" smtClean="0"/>
              <a:t>1</a:t>
            </a:fld>
            <a:endParaRPr lang="es-ES"/>
          </a:p>
        </p:txBody>
      </p:sp>
    </p:spTree>
    <p:extLst>
      <p:ext uri="{BB962C8B-B14F-4D97-AF65-F5344CB8AC3E}">
        <p14:creationId xmlns:p14="http://schemas.microsoft.com/office/powerpoint/2010/main" val="3406569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89" name="Grupo 88"/>
          <p:cNvGrpSpPr/>
          <p:nvPr/>
        </p:nvGrpSpPr>
        <p:grpSpPr>
          <a:xfrm>
            <a:off x="-329674" y="-59376"/>
            <a:ext cx="12515851" cy="6934071"/>
            <a:chOff x="-329674" y="-51881"/>
            <a:chExt cx="12515851" cy="6934071"/>
          </a:xfrm>
        </p:grpSpPr>
        <p:sp>
          <p:nvSpPr>
            <p:cNvPr id="90"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orma libre 18"/>
            <p:cNvSpPr/>
            <p:nvPr/>
          </p:nvSpPr>
          <p:spPr bwMode="auto">
            <a:xfrm>
              <a:off x="6463239" y="15853"/>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upo 8"/>
          <p:cNvGrpSpPr/>
          <p:nvPr/>
        </p:nvGrpSpPr>
        <p:grpSpPr>
          <a:xfrm>
            <a:off x="1669293" y="1186483"/>
            <a:ext cx="8848345" cy="4477933"/>
            <a:chOff x="1669293" y="1186483"/>
            <a:chExt cx="8848345" cy="4477933"/>
          </a:xfrm>
        </p:grpSpPr>
        <p:sp>
          <p:nvSpPr>
            <p:cNvPr id="39" name="Rectángulo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Triángulo isósceles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ángulo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ctrTitle"/>
          </p:nvPr>
        </p:nvSpPr>
        <p:spPr>
          <a:xfrm>
            <a:off x="1759236" y="2075504"/>
            <a:ext cx="8679915" cy="1748729"/>
          </a:xfrm>
        </p:spPr>
        <p:txBody>
          <a:bodyPr bIns="0" rtlCol="0" anchor="b">
            <a:normAutofit/>
          </a:bodyPr>
          <a:lstStyle>
            <a:lvl1pPr algn="ctr">
              <a:lnSpc>
                <a:spcPct val="80000"/>
              </a:lnSpc>
              <a:defRPr sz="5400" spc="-150">
                <a:solidFill>
                  <a:srgbClr val="FFFEFF"/>
                </a:solidFill>
              </a:defRPr>
            </a:lvl1pPr>
          </a:lstStyle>
          <a:p>
            <a:pPr rtl="0"/>
            <a:r>
              <a:rPr lang="es-ES" noProof="0" dirty="0"/>
              <a:t>Haga clic para modificar el estilo de título del patrón</a:t>
            </a:r>
          </a:p>
        </p:txBody>
      </p:sp>
      <p:sp>
        <p:nvSpPr>
          <p:cNvPr id="3" name="Subtítulo 2"/>
          <p:cNvSpPr>
            <a:spLocks noGrp="1"/>
          </p:cNvSpPr>
          <p:nvPr>
            <p:ph type="subTitle" idx="1"/>
          </p:nvPr>
        </p:nvSpPr>
        <p:spPr>
          <a:xfrm>
            <a:off x="1759237" y="3906266"/>
            <a:ext cx="8673427" cy="1322587"/>
          </a:xfrm>
        </p:spPr>
        <p:txBody>
          <a:bodyPr tIns="0" rtlCol="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Haga clic para editar el estilo de subtítulo del patrón</a:t>
            </a:r>
          </a:p>
        </p:txBody>
      </p:sp>
      <p:sp>
        <p:nvSpPr>
          <p:cNvPr id="4" name="Marcador de fecha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pPr rtl="0"/>
            <a:fld id="{5692D049-2D87-4CFA-BD29-9440164EB1E3}"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lvl1pPr algn="ctr">
              <a:defRPr/>
            </a:lvl1pPr>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pSp>
        <p:nvGrpSpPr>
          <p:cNvPr id="75" name="Grupo 74"/>
          <p:cNvGrpSpPr/>
          <p:nvPr/>
        </p:nvGrpSpPr>
        <p:grpSpPr>
          <a:xfrm>
            <a:off x="-417513" y="0"/>
            <a:ext cx="12584114" cy="6853238"/>
            <a:chOff x="-417513" y="0"/>
            <a:chExt cx="12584114" cy="6853238"/>
          </a:xfrm>
        </p:grpSpPr>
        <p:sp>
          <p:nvSpPr>
            <p:cNvPr id="76"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upo 21"/>
          <p:cNvGrpSpPr/>
          <p:nvPr/>
        </p:nvGrpSpPr>
        <p:grpSpPr>
          <a:xfrm>
            <a:off x="800144" y="1699589"/>
            <a:ext cx="3674476" cy="3470421"/>
            <a:chOff x="697883" y="1816768"/>
            <a:chExt cx="3674476" cy="3470421"/>
          </a:xfrm>
        </p:grpSpPr>
        <p:sp>
          <p:nvSpPr>
            <p:cNvPr id="23" name="Rectángulo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2" y="2349925"/>
            <a:ext cx="3501196" cy="2456441"/>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posición de texto vertical 2"/>
          <p:cNvSpPr>
            <a:spLocks noGrp="1"/>
          </p:cNvSpPr>
          <p:nvPr>
            <p:ph type="body" orient="vert" idx="1"/>
          </p:nvPr>
        </p:nvSpPr>
        <p:spPr>
          <a:xfrm>
            <a:off x="5109983" y="794719"/>
            <a:ext cx="6275035" cy="5257090"/>
          </a:xfrm>
        </p:spPr>
        <p:txBody>
          <a:bodyPr vert="eaVert"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p:txBody>
          <a:bodyPr rtlCol="0"/>
          <a:lstStyle/>
          <a:p>
            <a:pPr rtl="0"/>
            <a:fld id="{BD9C2F6A-DEA7-4E19-94ED-1A59A1F05733}" type="datetime1">
              <a:rPr lang="es-ES" noProof="0" smtClean="0"/>
              <a:t>20/01/2023</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75" name="Grupo 74"/>
          <p:cNvGrpSpPr/>
          <p:nvPr/>
        </p:nvGrpSpPr>
        <p:grpSpPr>
          <a:xfrm flipH="1">
            <a:off x="0" y="0"/>
            <a:ext cx="12584114" cy="6853238"/>
            <a:chOff x="-417513" y="0"/>
            <a:chExt cx="12584114" cy="6853238"/>
          </a:xfrm>
        </p:grpSpPr>
        <p:sp>
          <p:nvSpPr>
            <p:cNvPr id="76"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upo 21"/>
          <p:cNvGrpSpPr/>
          <p:nvPr/>
        </p:nvGrpSpPr>
        <p:grpSpPr>
          <a:xfrm>
            <a:off x="7718948" y="1699589"/>
            <a:ext cx="3674476" cy="3470421"/>
            <a:chOff x="697883" y="1816768"/>
            <a:chExt cx="3674476" cy="3470421"/>
          </a:xfrm>
        </p:grpSpPr>
        <p:sp>
          <p:nvSpPr>
            <p:cNvPr id="23" name="Rectángulo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ángulo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vertical 1"/>
          <p:cNvSpPr>
            <a:spLocks noGrp="1"/>
          </p:cNvSpPr>
          <p:nvPr>
            <p:ph type="title" orient="vert"/>
          </p:nvPr>
        </p:nvSpPr>
        <p:spPr>
          <a:xfrm>
            <a:off x="7807437" y="2349925"/>
            <a:ext cx="3501195" cy="2456442"/>
          </a:xfrm>
        </p:spPr>
        <p:txBody>
          <a:bodyPr vert="eaVert" rtlCol="0"/>
          <a:lstStyle>
            <a:lvl1pPr algn="l">
              <a:lnSpc>
                <a:spcPct val="80000"/>
              </a:lnSpc>
              <a:defRPr>
                <a:solidFill>
                  <a:srgbClr val="FFFEFF"/>
                </a:solidFill>
              </a:defRPr>
            </a:lvl1pPr>
          </a:lstStyle>
          <a:p>
            <a:pPr rtl="0"/>
            <a:r>
              <a:rPr lang="es-ES" noProof="0" dirty="0"/>
              <a:t>Haga clic para modificar el estilo de título del patrón</a:t>
            </a:r>
          </a:p>
        </p:txBody>
      </p:sp>
      <p:sp>
        <p:nvSpPr>
          <p:cNvPr id="3" name="Marcador de posición de texto vertical 2"/>
          <p:cNvSpPr>
            <a:spLocks noGrp="1"/>
          </p:cNvSpPr>
          <p:nvPr>
            <p:ph type="body" orient="vert" idx="1"/>
          </p:nvPr>
        </p:nvSpPr>
        <p:spPr>
          <a:xfrm>
            <a:off x="802747" y="798444"/>
            <a:ext cx="6268622" cy="5257303"/>
          </a:xfrm>
        </p:spPr>
        <p:txBody>
          <a:bodyPr vert="eaVert"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a:xfrm>
            <a:off x="804672" y="320040"/>
            <a:ext cx="3657600" cy="320040"/>
          </a:xfrm>
        </p:spPr>
        <p:txBody>
          <a:bodyPr rtlCol="0"/>
          <a:lstStyle/>
          <a:p>
            <a:pPr rtl="0"/>
            <a:fld id="{F24220AD-FA31-4FB6-BA17-D1DC0C452999}"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grpSp>
        <p:nvGrpSpPr>
          <p:cNvPr id="80" name="Grupo 79"/>
          <p:cNvGrpSpPr/>
          <p:nvPr/>
        </p:nvGrpSpPr>
        <p:grpSpPr>
          <a:xfrm>
            <a:off x="-417513" y="0"/>
            <a:ext cx="12584114" cy="6853238"/>
            <a:chOff x="-417513" y="0"/>
            <a:chExt cx="12584114" cy="6853238"/>
          </a:xfrm>
        </p:grpSpPr>
        <p:sp>
          <p:nvSpPr>
            <p:cNvPr id="81"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upo 26"/>
          <p:cNvGrpSpPr/>
          <p:nvPr/>
        </p:nvGrpSpPr>
        <p:grpSpPr>
          <a:xfrm>
            <a:off x="800144" y="1699589"/>
            <a:ext cx="3674476" cy="3470421"/>
            <a:chOff x="697883" y="1816768"/>
            <a:chExt cx="3674476" cy="3470421"/>
          </a:xfrm>
        </p:grpSpPr>
        <p:sp>
          <p:nvSpPr>
            <p:cNvPr id="28" name="Rectángulo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ángulo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1" y="2349925"/>
            <a:ext cx="3498979" cy="2456442"/>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idx="1"/>
          </p:nvPr>
        </p:nvSpPr>
        <p:spPr>
          <a:xfrm>
            <a:off x="5118447" y="803186"/>
            <a:ext cx="6281873" cy="5248622"/>
          </a:xfrm>
        </p:spPr>
        <p:txBody>
          <a:bodyPr rtlCol="0" anchor="ct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p:txBody>
          <a:bodyPr rtlCol="0"/>
          <a:lstStyle/>
          <a:p>
            <a:pPr rtl="0"/>
            <a:fld id="{60C3AD73-C50E-4D07-9154-7685F3E0965A}" type="datetime1">
              <a:rPr lang="es-ES" noProof="0" smtClean="0"/>
              <a:t>20/01/2023</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77" name="Grupo 76"/>
          <p:cNvGrpSpPr/>
          <p:nvPr/>
        </p:nvGrpSpPr>
        <p:grpSpPr>
          <a:xfrm>
            <a:off x="-329674" y="-59376"/>
            <a:ext cx="12515851" cy="6923798"/>
            <a:chOff x="-329674" y="-51881"/>
            <a:chExt cx="12515851" cy="6923798"/>
          </a:xfrm>
        </p:grpSpPr>
        <p:sp>
          <p:nvSpPr>
            <p:cNvPr id="78"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upo 8"/>
          <p:cNvGrpSpPr/>
          <p:nvPr/>
        </p:nvGrpSpPr>
        <p:grpSpPr>
          <a:xfrm>
            <a:off x="3259545" y="1186483"/>
            <a:ext cx="5666145" cy="4477933"/>
            <a:chOff x="3259545" y="1186483"/>
            <a:chExt cx="5666145" cy="4477933"/>
          </a:xfrm>
        </p:grpSpPr>
        <p:sp>
          <p:nvSpPr>
            <p:cNvPr id="99" name="Rectángulo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Triángulo isósceles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ángulo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3344216" y="2074730"/>
            <a:ext cx="5490224" cy="1689390"/>
          </a:xfrm>
        </p:spPr>
        <p:txBody>
          <a:bodyPr bIns="0" rtlCol="0" anchor="b">
            <a:normAutofit/>
          </a:bodyPr>
          <a:lstStyle>
            <a:lvl1pPr algn="ctr">
              <a:defRPr sz="4400">
                <a:solidFill>
                  <a:srgbClr val="FFFEFF"/>
                </a:solidFill>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3344215" y="3846851"/>
            <a:ext cx="5490223" cy="1383770"/>
          </a:xfrm>
        </p:spPr>
        <p:txBody>
          <a:bodyPr tIns="0" rtlCol="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p:cNvSpPr>
            <a:spLocks noGrp="1"/>
          </p:cNvSpPr>
          <p:nvPr>
            <p:ph type="dt" sz="half" idx="10"/>
          </p:nvPr>
        </p:nvSpPr>
        <p:spPr>
          <a:xfrm>
            <a:off x="804672" y="320040"/>
            <a:ext cx="3657600" cy="320040"/>
          </a:xfrm>
        </p:spPr>
        <p:txBody>
          <a:bodyPr rtlCol="0"/>
          <a:lstStyle/>
          <a:p>
            <a:pPr rtl="0"/>
            <a:fld id="{8C8B929B-0EA9-4AE0-8254-EEBB65D63B30}" type="datetime1">
              <a:rPr lang="es-ES" noProof="0" smtClean="0"/>
              <a:t>20/01/2023</a:t>
            </a:fld>
            <a:endParaRPr lang="es-ES" noProof="0" dirty="0"/>
          </a:p>
        </p:txBody>
      </p:sp>
      <p:sp>
        <p:nvSpPr>
          <p:cNvPr id="5" name="Marcador de pie de página 4"/>
          <p:cNvSpPr>
            <a:spLocks noGrp="1"/>
          </p:cNvSpPr>
          <p:nvPr>
            <p:ph type="ftr" sz="quarter" idx="11"/>
          </p:nvPr>
        </p:nvSpPr>
        <p:spPr>
          <a:xfrm>
            <a:off x="804672" y="6227064"/>
            <a:ext cx="10588752" cy="320040"/>
          </a:xfrm>
        </p:spPr>
        <p:txBody>
          <a:bodyPr rtlCol="0"/>
          <a:lstStyle>
            <a:lvl1pPr algn="ctr">
              <a:defRPr/>
            </a:lvl1pPr>
          </a:lstStyle>
          <a:p>
            <a:pPr rtl="0"/>
            <a:endParaRPr lang="es-ES" noProof="0" dirty="0"/>
          </a:p>
        </p:txBody>
      </p:sp>
      <p:sp>
        <p:nvSpPr>
          <p:cNvPr id="6" name="Marcador de número de diapositiva 5"/>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37" name="Grupo 36"/>
          <p:cNvGrpSpPr/>
          <p:nvPr/>
        </p:nvGrpSpPr>
        <p:grpSpPr>
          <a:xfrm>
            <a:off x="-417513" y="0"/>
            <a:ext cx="12584114" cy="6853238"/>
            <a:chOff x="-417513" y="0"/>
            <a:chExt cx="12584114" cy="6853238"/>
          </a:xfrm>
        </p:grpSpPr>
        <p:sp>
          <p:nvSpPr>
            <p:cNvPr id="38"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upo 58"/>
          <p:cNvGrpSpPr/>
          <p:nvPr/>
        </p:nvGrpSpPr>
        <p:grpSpPr>
          <a:xfrm>
            <a:off x="800144" y="1699589"/>
            <a:ext cx="3674476" cy="3470421"/>
            <a:chOff x="697883" y="1816768"/>
            <a:chExt cx="3674476" cy="3470421"/>
          </a:xfrm>
        </p:grpSpPr>
        <p:sp>
          <p:nvSpPr>
            <p:cNvPr id="60" name="Rectángulo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ángulo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9000" y="2339669"/>
            <a:ext cx="3500828" cy="2470065"/>
          </a:xfrm>
        </p:spPr>
        <p:txBody>
          <a:bodyPr lIns="91440" tIns="91440" rIns="91440" bIns="91440" rtlCol="0"/>
          <a:lstStyle>
            <a:lvl1pPr>
              <a:defRPr>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sz="half" idx="1"/>
          </p:nvPr>
        </p:nvSpPr>
        <p:spPr>
          <a:xfrm>
            <a:off x="5120878" y="803187"/>
            <a:ext cx="6269591" cy="2382651"/>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contenido 3"/>
          <p:cNvSpPr>
            <a:spLocks noGrp="1"/>
          </p:cNvSpPr>
          <p:nvPr>
            <p:ph sz="half" idx="2"/>
          </p:nvPr>
        </p:nvSpPr>
        <p:spPr>
          <a:xfrm>
            <a:off x="5118447" y="3672162"/>
            <a:ext cx="6272022" cy="2383586"/>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fecha 4"/>
          <p:cNvSpPr>
            <a:spLocks noGrp="1"/>
          </p:cNvSpPr>
          <p:nvPr>
            <p:ph type="dt" sz="half" idx="10"/>
          </p:nvPr>
        </p:nvSpPr>
        <p:spPr>
          <a:xfrm>
            <a:off x="804672" y="320040"/>
            <a:ext cx="3657600" cy="320040"/>
          </a:xfrm>
        </p:spPr>
        <p:txBody>
          <a:bodyPr rtlCol="0"/>
          <a:lstStyle/>
          <a:p>
            <a:pPr rtl="0"/>
            <a:fld id="{DF21931E-1BC5-40A0-8014-8FA768A25834}" type="datetime1">
              <a:rPr lang="es-ES" noProof="0" smtClean="0"/>
              <a:t>20/01/2023</a:t>
            </a:fld>
            <a:endParaRPr lang="es-ES" noProof="0" dirty="0"/>
          </a:p>
        </p:txBody>
      </p:sp>
      <p:sp>
        <p:nvSpPr>
          <p:cNvPr id="6" name="Marcador de pie de página 5"/>
          <p:cNvSpPr>
            <a:spLocks noGrp="1"/>
          </p:cNvSpPr>
          <p:nvPr>
            <p:ph type="ftr" sz="quarter" idx="11"/>
          </p:nvPr>
        </p:nvSpPr>
        <p:spPr>
          <a:xfrm>
            <a:off x="804672" y="6227064"/>
            <a:ext cx="10588752" cy="320040"/>
          </a:xfrm>
        </p:spPr>
        <p:txBody>
          <a:bodyPr rtlCol="0"/>
          <a:lstStyle/>
          <a:p>
            <a:pPr rtl="0"/>
            <a:endParaRPr lang="es-ES" noProof="0" dirty="0"/>
          </a:p>
        </p:txBody>
      </p:sp>
      <p:sp>
        <p:nvSpPr>
          <p:cNvPr id="7" name="Marcador de número de diapositiva 6"/>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39" name="Grupo 38"/>
          <p:cNvGrpSpPr/>
          <p:nvPr/>
        </p:nvGrpSpPr>
        <p:grpSpPr>
          <a:xfrm>
            <a:off x="-417513" y="0"/>
            <a:ext cx="12584114" cy="6853238"/>
            <a:chOff x="-417513" y="0"/>
            <a:chExt cx="12584114" cy="6853238"/>
          </a:xfrm>
        </p:grpSpPr>
        <p:sp>
          <p:nvSpPr>
            <p:cNvPr id="40"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upo 60"/>
          <p:cNvGrpSpPr/>
          <p:nvPr/>
        </p:nvGrpSpPr>
        <p:grpSpPr>
          <a:xfrm>
            <a:off x="800144" y="1699589"/>
            <a:ext cx="3674476" cy="3470421"/>
            <a:chOff x="697883" y="1816768"/>
            <a:chExt cx="3674476" cy="3470421"/>
          </a:xfrm>
        </p:grpSpPr>
        <p:sp>
          <p:nvSpPr>
            <p:cNvPr id="62" name="Rectángulo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ángulo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9001" y="2363915"/>
            <a:ext cx="3500828" cy="2460497"/>
          </a:xfrm>
        </p:spPr>
        <p:txBody>
          <a:bodyPr lIns="91440" tIns="91440" rIns="91440" bIns="91440" rtlCol="0"/>
          <a:lstStyle>
            <a:lvl1pPr>
              <a:defRPr>
                <a:solidFill>
                  <a:srgbClr val="FFFEFF"/>
                </a:solidFill>
              </a:defRPr>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5125137" y="803185"/>
            <a:ext cx="6265088" cy="685800"/>
          </a:xfrm>
        </p:spPr>
        <p:txBody>
          <a:bodyPr rtlCol="0"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4" name="Marcador de contenido 3"/>
          <p:cNvSpPr>
            <a:spLocks noGrp="1"/>
          </p:cNvSpPr>
          <p:nvPr>
            <p:ph sz="half" idx="2"/>
          </p:nvPr>
        </p:nvSpPr>
        <p:spPr>
          <a:xfrm>
            <a:off x="5125305" y="1488985"/>
            <a:ext cx="6264350" cy="1696853"/>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texto 4"/>
          <p:cNvSpPr>
            <a:spLocks noGrp="1"/>
          </p:cNvSpPr>
          <p:nvPr>
            <p:ph type="body" sz="quarter" idx="3"/>
          </p:nvPr>
        </p:nvSpPr>
        <p:spPr>
          <a:xfrm>
            <a:off x="5118653" y="3665887"/>
            <a:ext cx="6264414" cy="685800"/>
          </a:xfrm>
        </p:spPr>
        <p:txBody>
          <a:bodyPr rtlCol="0"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Editar estilos de texto del patrón</a:t>
            </a:r>
          </a:p>
        </p:txBody>
      </p:sp>
      <p:sp>
        <p:nvSpPr>
          <p:cNvPr id="6" name="Marcador de contenido 5"/>
          <p:cNvSpPr>
            <a:spLocks noGrp="1"/>
          </p:cNvSpPr>
          <p:nvPr>
            <p:ph sz="quarter" idx="4"/>
          </p:nvPr>
        </p:nvSpPr>
        <p:spPr>
          <a:xfrm>
            <a:off x="5118447" y="4351687"/>
            <a:ext cx="6265588" cy="1704060"/>
          </a:xfrm>
        </p:spPr>
        <p:txBody>
          <a:bodyPr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Marcador de fecha 6"/>
          <p:cNvSpPr>
            <a:spLocks noGrp="1"/>
          </p:cNvSpPr>
          <p:nvPr>
            <p:ph type="dt" sz="half" idx="10"/>
          </p:nvPr>
        </p:nvSpPr>
        <p:spPr>
          <a:xfrm>
            <a:off x="804672" y="320040"/>
            <a:ext cx="3657600" cy="320040"/>
          </a:xfrm>
        </p:spPr>
        <p:txBody>
          <a:bodyPr rtlCol="0"/>
          <a:lstStyle/>
          <a:p>
            <a:pPr rtl="0"/>
            <a:fld id="{F8EAAC98-FCB1-4D3F-9C41-3A2A7CE3A37C}" type="datetime1">
              <a:rPr lang="es-ES" noProof="0" smtClean="0"/>
              <a:t>20/01/2023</a:t>
            </a:fld>
            <a:endParaRPr lang="es-ES" noProof="0" dirty="0"/>
          </a:p>
        </p:txBody>
      </p:sp>
      <p:sp>
        <p:nvSpPr>
          <p:cNvPr id="8" name="Marcador de pie de página 7"/>
          <p:cNvSpPr>
            <a:spLocks noGrp="1"/>
          </p:cNvSpPr>
          <p:nvPr>
            <p:ph type="ftr" sz="quarter" idx="11"/>
          </p:nvPr>
        </p:nvSpPr>
        <p:spPr>
          <a:xfrm>
            <a:off x="804672" y="6227064"/>
            <a:ext cx="10588752" cy="320040"/>
          </a:xfrm>
        </p:spPr>
        <p:txBody>
          <a:bodyPr rtlCol="0"/>
          <a:lstStyle/>
          <a:p>
            <a:pPr rtl="0"/>
            <a:endParaRPr lang="es-ES" noProof="0" dirty="0"/>
          </a:p>
        </p:txBody>
      </p:sp>
      <p:sp>
        <p:nvSpPr>
          <p:cNvPr id="9" name="Marcador de número de diapositiva 8"/>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77" name="Grupo 76"/>
          <p:cNvGrpSpPr/>
          <p:nvPr/>
        </p:nvGrpSpPr>
        <p:grpSpPr>
          <a:xfrm>
            <a:off x="-417513" y="0"/>
            <a:ext cx="12584114" cy="6853238"/>
            <a:chOff x="-417513" y="0"/>
            <a:chExt cx="12584114" cy="6853238"/>
          </a:xfrm>
        </p:grpSpPr>
        <p:sp>
          <p:nvSpPr>
            <p:cNvPr id="78"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upo 23"/>
          <p:cNvGrpSpPr/>
          <p:nvPr/>
        </p:nvGrpSpPr>
        <p:grpSpPr>
          <a:xfrm>
            <a:off x="800144" y="1699589"/>
            <a:ext cx="3674476" cy="3470421"/>
            <a:chOff x="697883" y="1816768"/>
            <a:chExt cx="3674476" cy="3470421"/>
          </a:xfrm>
        </p:grpSpPr>
        <p:sp>
          <p:nvSpPr>
            <p:cNvPr id="25" name="Rectángulo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ángulo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2" y="2349925"/>
            <a:ext cx="3501196" cy="2456442"/>
          </a:xfrm>
        </p:spPr>
        <p:txBody>
          <a:bodyPr rtlCol="0"/>
          <a:lstStyle>
            <a:lvl1pPr>
              <a:defRPr>
                <a:solidFill>
                  <a:srgbClr val="FFFEFF"/>
                </a:solidFill>
              </a:defRPr>
            </a:lvl1pPr>
          </a:lstStyle>
          <a:p>
            <a:pPr rtl="0"/>
            <a:r>
              <a:rPr lang="es-ES" noProof="0" dirty="0"/>
              <a:t>Haga clic para modificar el estilo de título del patrón</a:t>
            </a:r>
          </a:p>
        </p:txBody>
      </p:sp>
      <p:sp>
        <p:nvSpPr>
          <p:cNvPr id="3" name="Marcador de fecha 2"/>
          <p:cNvSpPr>
            <a:spLocks noGrp="1"/>
          </p:cNvSpPr>
          <p:nvPr>
            <p:ph type="dt" sz="half" idx="10"/>
          </p:nvPr>
        </p:nvSpPr>
        <p:spPr/>
        <p:txBody>
          <a:bodyPr rtlCol="0"/>
          <a:lstStyle/>
          <a:p>
            <a:pPr rtl="0"/>
            <a:fld id="{3FA5D934-2C1D-429C-ADD1-0D504C7BD388}" type="datetime1">
              <a:rPr lang="es-ES" noProof="0" smtClean="0"/>
              <a:t>20/01/2023</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04672" y="320040"/>
            <a:ext cx="3657600" cy="320040"/>
          </a:xfrm>
        </p:spPr>
        <p:txBody>
          <a:bodyPr rtlCol="0"/>
          <a:lstStyle/>
          <a:p>
            <a:pPr rtl="0"/>
            <a:fld id="{8FC0CA16-E284-4F73-ABC7-F82EA0B2D8EE}" type="datetime1">
              <a:rPr lang="es-ES" noProof="0" smtClean="0"/>
              <a:t>20/01/2023</a:t>
            </a:fld>
            <a:endParaRPr lang="es-ES" noProof="0"/>
          </a:p>
        </p:txBody>
      </p:sp>
      <p:sp>
        <p:nvSpPr>
          <p:cNvPr id="3" name="Marcador de pie de página 2"/>
          <p:cNvSpPr>
            <a:spLocks noGrp="1"/>
          </p:cNvSpPr>
          <p:nvPr>
            <p:ph type="ftr" sz="quarter" idx="11"/>
          </p:nvPr>
        </p:nvSpPr>
        <p:spPr>
          <a:xfrm>
            <a:off x="804672" y="6227064"/>
            <a:ext cx="10588752" cy="320040"/>
          </a:xfrm>
        </p:spPr>
        <p:txBody>
          <a:bodyPr rtlCol="0"/>
          <a:lstStyle/>
          <a:p>
            <a:pPr rtl="0"/>
            <a:endParaRPr lang="es-ES" noProof="0"/>
          </a:p>
        </p:txBody>
      </p:sp>
      <p:sp>
        <p:nvSpPr>
          <p:cNvPr id="4" name="Marcador de número de diapositiva 3"/>
          <p:cNvSpPr>
            <a:spLocks noGrp="1"/>
          </p:cNvSpPr>
          <p:nvPr>
            <p:ph type="sldNum" sz="quarter" idx="12"/>
          </p:nvPr>
        </p:nvSpPr>
        <p:spPr>
          <a:xfrm>
            <a:off x="10469880" y="320040"/>
            <a:ext cx="914400" cy="320040"/>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74" name="Grupo 73"/>
          <p:cNvGrpSpPr/>
          <p:nvPr/>
        </p:nvGrpSpPr>
        <p:grpSpPr>
          <a:xfrm>
            <a:off x="-417513" y="0"/>
            <a:ext cx="12584114" cy="6853238"/>
            <a:chOff x="-417513" y="0"/>
            <a:chExt cx="12584114" cy="6853238"/>
          </a:xfrm>
        </p:grpSpPr>
        <p:sp>
          <p:nvSpPr>
            <p:cNvPr id="75" name="Forma libre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orma libre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orma libre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orma libre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orma libre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orma libre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orma libre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orma libre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orma libre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orma libre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orma libre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orma libre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upo 20"/>
          <p:cNvGrpSpPr/>
          <p:nvPr/>
        </p:nvGrpSpPr>
        <p:grpSpPr>
          <a:xfrm>
            <a:off x="800144" y="1699589"/>
            <a:ext cx="3674476" cy="3470421"/>
            <a:chOff x="697883" y="1816768"/>
            <a:chExt cx="3674476" cy="3470421"/>
          </a:xfrm>
        </p:grpSpPr>
        <p:sp>
          <p:nvSpPr>
            <p:cNvPr id="22" name="Rectángulo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Triángulo isósceles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ángulo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ítulo 1"/>
          <p:cNvSpPr>
            <a:spLocks noGrp="1"/>
          </p:cNvSpPr>
          <p:nvPr>
            <p:ph type="title"/>
          </p:nvPr>
        </p:nvSpPr>
        <p:spPr>
          <a:xfrm>
            <a:off x="888631" y="2352026"/>
            <a:ext cx="3501197" cy="1223298"/>
          </a:xfrm>
        </p:spPr>
        <p:txBody>
          <a:bodyPr bIns="0" rtlCol="0" anchor="b">
            <a:noAutofit/>
          </a:bodyPr>
          <a:lstStyle>
            <a:lvl1pPr algn="ctr">
              <a:defRPr sz="3200">
                <a:solidFill>
                  <a:srgbClr val="FFFEFF"/>
                </a:solidFill>
              </a:defRPr>
            </a:lvl1pPr>
          </a:lstStyle>
          <a:p>
            <a:pPr rtl="0"/>
            <a:r>
              <a:rPr lang="es-ES" noProof="0" dirty="0"/>
              <a:t>Haga clic para modificar el estilo de título del patrón</a:t>
            </a:r>
          </a:p>
        </p:txBody>
      </p:sp>
      <p:sp>
        <p:nvSpPr>
          <p:cNvPr id="3" name="Marcador de contenido 2"/>
          <p:cNvSpPr>
            <a:spLocks noGrp="1"/>
          </p:cNvSpPr>
          <p:nvPr>
            <p:ph idx="1"/>
          </p:nvPr>
        </p:nvSpPr>
        <p:spPr>
          <a:xfrm>
            <a:off x="5109983" y="802809"/>
            <a:ext cx="6275035" cy="5249940"/>
          </a:xfrm>
        </p:spPr>
        <p:txBody>
          <a:bodyPr rtlCol="0" anchor="ct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texto 3"/>
          <p:cNvSpPr>
            <a:spLocks noGrp="1"/>
          </p:cNvSpPr>
          <p:nvPr>
            <p:ph type="body" sz="half" idx="2"/>
          </p:nvPr>
        </p:nvSpPr>
        <p:spPr>
          <a:xfrm>
            <a:off x="888631" y="3580186"/>
            <a:ext cx="3501197" cy="1221164"/>
          </a:xfrm>
        </p:spPr>
        <p:txBody>
          <a:bodyPr rtlCol="0"/>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fecha 4"/>
          <p:cNvSpPr>
            <a:spLocks noGrp="1"/>
          </p:cNvSpPr>
          <p:nvPr>
            <p:ph type="dt" sz="half" idx="10"/>
          </p:nvPr>
        </p:nvSpPr>
        <p:spPr/>
        <p:txBody>
          <a:bodyPr rtlCol="0"/>
          <a:lstStyle/>
          <a:p>
            <a:pPr rtl="0"/>
            <a:fld id="{B02CF1DD-700C-482D-B50D-A8F4F75CF9D8}" type="datetime1">
              <a:rPr lang="es-ES" noProof="0" smtClean="0"/>
              <a:t>20/01/2023</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grpSp>
        <p:nvGrpSpPr>
          <p:cNvPr id="73" name="Grupo 72"/>
          <p:cNvGrpSpPr/>
          <p:nvPr/>
        </p:nvGrpSpPr>
        <p:grpSpPr>
          <a:xfrm>
            <a:off x="-329674" y="-59376"/>
            <a:ext cx="12515851" cy="6923798"/>
            <a:chOff x="-329674" y="-51881"/>
            <a:chExt cx="12515851" cy="6923798"/>
          </a:xfrm>
        </p:grpSpPr>
        <p:sp>
          <p:nvSpPr>
            <p:cNvPr id="81" name="Forma libre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orma libre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orma libre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orma libre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orma libre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orma libre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orma libre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orma libre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orma libre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orma libre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orma libre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orma libre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orma libre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orma libre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orma libre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orma libre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orma libre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orma libre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orma libre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upo 75"/>
          <p:cNvGrpSpPr/>
          <p:nvPr/>
        </p:nvGrpSpPr>
        <p:grpSpPr>
          <a:xfrm>
            <a:off x="805336" y="1698331"/>
            <a:ext cx="5941540" cy="3470421"/>
            <a:chOff x="805336" y="1698331"/>
            <a:chExt cx="5941540" cy="3470421"/>
          </a:xfrm>
        </p:grpSpPr>
        <p:sp>
          <p:nvSpPr>
            <p:cNvPr id="77" name="Rectángulo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Triángulo isósceles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ángulo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Marcador de posición de imagen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dirty="0"/>
              <a:t>Haga clic en el icono para agregar una imagen</a:t>
            </a:r>
          </a:p>
        </p:txBody>
      </p:sp>
      <p:sp>
        <p:nvSpPr>
          <p:cNvPr id="2" name="Título 1"/>
          <p:cNvSpPr>
            <a:spLocks noGrp="1"/>
          </p:cNvSpPr>
          <p:nvPr>
            <p:ph type="title"/>
          </p:nvPr>
        </p:nvSpPr>
        <p:spPr>
          <a:xfrm>
            <a:off x="885443" y="2360255"/>
            <a:ext cx="5776646" cy="1178032"/>
          </a:xfrm>
        </p:spPr>
        <p:txBody>
          <a:bodyPr bIns="0" rtlCol="0" anchor="b">
            <a:normAutofit/>
          </a:bodyPr>
          <a:lstStyle>
            <a:lvl1pPr>
              <a:defRPr sz="3600">
                <a:solidFill>
                  <a:srgbClr val="FFFEFF"/>
                </a:solidFill>
              </a:defRPr>
            </a:lvl1pPr>
          </a:lstStyle>
          <a:p>
            <a:pPr rtl="0"/>
            <a:r>
              <a:rPr lang="es-ES" noProof="0" dirty="0"/>
              <a:t>Haga clic para modificar el estilo de título del patrón</a:t>
            </a:r>
          </a:p>
        </p:txBody>
      </p:sp>
      <p:sp>
        <p:nvSpPr>
          <p:cNvPr id="4" name="Marcador de texto 3"/>
          <p:cNvSpPr>
            <a:spLocks noGrp="1"/>
          </p:cNvSpPr>
          <p:nvPr>
            <p:ph type="body" sz="half" idx="2"/>
          </p:nvPr>
        </p:nvSpPr>
        <p:spPr>
          <a:xfrm>
            <a:off x="885443" y="3545012"/>
            <a:ext cx="5776646" cy="1274198"/>
          </a:xfrm>
        </p:spPr>
        <p:txBody>
          <a:bodyPr rtlCol="0">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Editar estilos de texto del patrón</a:t>
            </a:r>
          </a:p>
        </p:txBody>
      </p:sp>
      <p:sp>
        <p:nvSpPr>
          <p:cNvPr id="5" name="Marcador de fecha 4"/>
          <p:cNvSpPr>
            <a:spLocks noGrp="1"/>
          </p:cNvSpPr>
          <p:nvPr>
            <p:ph type="dt" sz="half" idx="10"/>
          </p:nvPr>
        </p:nvSpPr>
        <p:spPr>
          <a:xfrm>
            <a:off x="804672" y="320040"/>
            <a:ext cx="3657600" cy="320040"/>
          </a:xfrm>
        </p:spPr>
        <p:txBody>
          <a:bodyPr rtlCol="0"/>
          <a:lstStyle/>
          <a:p>
            <a:pPr rtl="0"/>
            <a:fld id="{89DC3ADA-FCB2-4B68-8689-BC48DF9A07DC}" type="datetime1">
              <a:rPr lang="es-ES" noProof="0" smtClean="0"/>
              <a:t>20/01/2023</a:t>
            </a:fld>
            <a:endParaRPr lang="es-ES" noProof="0" dirty="0"/>
          </a:p>
        </p:txBody>
      </p:sp>
      <p:sp>
        <p:nvSpPr>
          <p:cNvPr id="6" name="Marcador de pie de página 5"/>
          <p:cNvSpPr>
            <a:spLocks noGrp="1"/>
          </p:cNvSpPr>
          <p:nvPr>
            <p:ph type="ftr" sz="quarter" idx="11"/>
          </p:nvPr>
        </p:nvSpPr>
        <p:spPr>
          <a:xfrm>
            <a:off x="804672" y="6227064"/>
            <a:ext cx="5942203" cy="320040"/>
          </a:xfrm>
        </p:spPr>
        <p:txBody>
          <a:bodyPr rtlCol="0"/>
          <a:lstStyle/>
          <a:p>
            <a:pPr rtl="0"/>
            <a:endParaRPr lang="es-ES" noProof="0" dirty="0"/>
          </a:p>
        </p:txBody>
      </p:sp>
      <p:sp>
        <p:nvSpPr>
          <p:cNvPr id="7" name="Marcador de número de diapositiva 6"/>
          <p:cNvSpPr>
            <a:spLocks noGrp="1"/>
          </p:cNvSpPr>
          <p:nvPr>
            <p:ph type="sldNum" sz="quarter" idx="12"/>
          </p:nvPr>
        </p:nvSpPr>
        <p:spPr>
          <a:xfrm>
            <a:off x="5828377" y="320040"/>
            <a:ext cx="914400" cy="320040"/>
          </a:xfrm>
        </p:spPr>
        <p:txBody>
          <a:bodyPr rtlCol="0"/>
          <a:lstStyle/>
          <a:p>
            <a:pPr rtl="0"/>
            <a:fld id="{6D22F896-40B5-4ADD-8801-0D06FADFA095}" type="slidenum">
              <a:rPr lang="es-ES" noProof="0" smtClean="0"/>
              <a:t>‹Nº›</a:t>
            </a:fld>
            <a:endParaRPr lang="es-E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a:p>
            <a:pPr lvl="5" rtl="0"/>
            <a:r>
              <a:rPr lang="es-ES" noProof="0"/>
              <a:t>6</a:t>
            </a:r>
          </a:p>
          <a:p>
            <a:pPr lvl="6" rtl="0"/>
            <a:r>
              <a:rPr lang="es-ES" noProof="0"/>
              <a:t>7</a:t>
            </a:r>
          </a:p>
          <a:p>
            <a:pPr lvl="7" rtl="0"/>
            <a:r>
              <a:rPr lang="es-ES" noProof="0"/>
              <a:t>8</a:t>
            </a:r>
          </a:p>
          <a:p>
            <a:pPr lvl="8" rtl="0"/>
            <a:r>
              <a:rPr lang="es-ES" noProof="0"/>
              <a:t>9</a:t>
            </a:r>
          </a:p>
        </p:txBody>
      </p:sp>
      <p:sp>
        <p:nvSpPr>
          <p:cNvPr id="4" name="Marcador de fecha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pPr rtl="0"/>
            <a:fld id="{ACEFD621-B35E-4109-83EE-BF38A078E795}" type="datetime1">
              <a:rPr lang="es-ES" noProof="0" smtClean="0"/>
              <a:t>20/01/2023</a:t>
            </a:fld>
            <a:endParaRPr lang="es-ES" noProof="0"/>
          </a:p>
        </p:txBody>
      </p:sp>
      <p:sp>
        <p:nvSpPr>
          <p:cNvPr id="5" name="Marcador de pie de página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rtl="0"/>
            <a:endParaRPr lang="es-ES" noProof="0"/>
          </a:p>
        </p:txBody>
      </p:sp>
      <p:sp>
        <p:nvSpPr>
          <p:cNvPr id="6" name="Marcador de número de diapositiva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752FD7-76EF-4EBF-8807-5A08A9C8EA09}"/>
              </a:ext>
            </a:extLst>
          </p:cNvPr>
          <p:cNvSpPr>
            <a:spLocks noGrp="1"/>
          </p:cNvSpPr>
          <p:nvPr>
            <p:ph type="ctrTitle"/>
          </p:nvPr>
        </p:nvSpPr>
        <p:spPr/>
        <p:txBody>
          <a:bodyPr rtlCol="0"/>
          <a:lstStyle/>
          <a:p>
            <a:r>
              <a:rPr lang="es-ES" dirty="0" err="1">
                <a:cs typeface="Calibri Light"/>
              </a:rPr>
              <a:t>Vertex</a:t>
            </a:r>
            <a:r>
              <a:rPr lang="es-ES" dirty="0">
                <a:cs typeface="Calibri Light"/>
              </a:rPr>
              <a:t> AI</a:t>
            </a:r>
            <a:endParaRPr lang="es-ES" dirty="0"/>
          </a:p>
        </p:txBody>
      </p:sp>
      <p:sp>
        <p:nvSpPr>
          <p:cNvPr id="3" name="Subtítulo 2">
            <a:extLst>
              <a:ext uri="{FF2B5EF4-FFF2-40B4-BE49-F238E27FC236}">
                <a16:creationId xmlns:a16="http://schemas.microsoft.com/office/drawing/2014/main" id="{F4C8D8C1-1062-49B2-BB56-D9F8E5DA6EB6}"/>
              </a:ext>
            </a:extLst>
          </p:cNvPr>
          <p:cNvSpPr>
            <a:spLocks noGrp="1"/>
          </p:cNvSpPr>
          <p:nvPr>
            <p:ph type="subTitle" idx="1"/>
          </p:nvPr>
        </p:nvSpPr>
        <p:spPr/>
        <p:txBody>
          <a:bodyPr vert="horz" lIns="91440" tIns="0" rIns="91440" bIns="45720" rtlCol="0" anchor="t">
            <a:normAutofit/>
          </a:bodyPr>
          <a:lstStyle/>
          <a:p>
            <a:r>
              <a:rPr lang="es-ES" dirty="0"/>
              <a:t>As Data </a:t>
            </a:r>
            <a:r>
              <a:rPr lang="es-ES" dirty="0" err="1"/>
              <a:t>Engineer</a:t>
            </a:r>
          </a:p>
        </p:txBody>
      </p:sp>
    </p:spTree>
    <p:extLst>
      <p:ext uri="{BB962C8B-B14F-4D97-AF65-F5344CB8AC3E}">
        <p14:creationId xmlns:p14="http://schemas.microsoft.com/office/powerpoint/2010/main" val="4262868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713BC-C733-6251-268F-C8DD66EDA562}"/>
              </a:ext>
            </a:extLst>
          </p:cNvPr>
          <p:cNvSpPr>
            <a:spLocks noGrp="1"/>
          </p:cNvSpPr>
          <p:nvPr>
            <p:ph type="title"/>
          </p:nvPr>
        </p:nvSpPr>
        <p:spPr/>
        <p:txBody>
          <a:bodyPr/>
          <a:lstStyle/>
          <a:p>
            <a:r>
              <a:rPr lang="es-ES" dirty="0" err="1">
                <a:cs typeface="Calibri Light"/>
              </a:rPr>
              <a:t>Dataset</a:t>
            </a:r>
            <a:r>
              <a:rPr lang="es-ES" dirty="0">
                <a:cs typeface="Calibri Light"/>
              </a:rPr>
              <a:t> de datos tabulados</a:t>
            </a:r>
          </a:p>
        </p:txBody>
      </p:sp>
      <p:sp>
        <p:nvSpPr>
          <p:cNvPr id="3" name="Marcador de contenido 2">
            <a:extLst>
              <a:ext uri="{FF2B5EF4-FFF2-40B4-BE49-F238E27FC236}">
                <a16:creationId xmlns:a16="http://schemas.microsoft.com/office/drawing/2014/main" id="{14F8F63C-2B6A-1E3E-95D4-4DD8E1DF6E80}"/>
              </a:ext>
            </a:extLst>
          </p:cNvPr>
          <p:cNvSpPr>
            <a:spLocks noGrp="1"/>
          </p:cNvSpPr>
          <p:nvPr>
            <p:ph idx="1"/>
          </p:nvPr>
        </p:nvSpPr>
        <p:spPr/>
        <p:txBody>
          <a:bodyPr>
            <a:normAutofit fontScale="70000" lnSpcReduction="20000"/>
          </a:bodyPr>
          <a:lstStyle/>
          <a:p>
            <a:r>
              <a:rPr lang="es-ES" dirty="0">
                <a:ea typeface="+mn-lt"/>
                <a:cs typeface="+mn-lt"/>
              </a:rPr>
              <a:t>No hace falta delimitar el schema del CSV (si las columnas son enteros, flotantes, strings..., etc), Vertex AI lo hace por ti. Se puede repartir los datos entre entrenamiento, validación y test de forma automática o manual</a:t>
            </a:r>
            <a:endParaRPr lang="es-ES" dirty="0"/>
          </a:p>
          <a:p>
            <a:r>
              <a:rPr lang="es-ES" dirty="0">
                <a:latin typeface="Consolas"/>
                <a:ea typeface="+mn-lt"/>
                <a:cs typeface="+mn-lt"/>
              </a:rPr>
              <a:t>"John","Doe","555-55-5555"
"Jane","Doe","444-44-4444"
"Roger","Rogers","123-45-6789"
"Sarah","Smith","333-33-3333"</a:t>
            </a:r>
            <a:endParaRPr lang="es-ES" dirty="0">
              <a:latin typeface="Consolas"/>
            </a:endParaRPr>
          </a:p>
          <a:p>
            <a:r>
              <a:rPr lang="es-ES" dirty="0">
                <a:latin typeface="Consolas"/>
                <a:ea typeface="+mn-lt"/>
                <a:cs typeface="+mn-lt"/>
              </a:rPr>
              <a:t>"TRAIN","John","Doe","555-55-5555"
"TEST","Jane","Doe","444-44-4444"
"TRAIN","Roger","Rogers","123-45-6789"
"VALIDATE","Sarah","Smith","333-33-3333"
</a:t>
            </a:r>
            <a:r>
              <a:rPr lang="es-ES" dirty="0">
                <a:ea typeface="+mn-lt"/>
                <a:cs typeface="+mn-lt"/>
              </a:rPr>
              <a:t> </a:t>
            </a:r>
            <a:endParaRPr lang="es-ES" dirty="0"/>
          </a:p>
          <a:p>
            <a:r>
              <a:rPr lang="es-ES" dirty="0">
                <a:latin typeface="Consolas"/>
                <a:ea typeface="+mn-lt"/>
                <a:cs typeface="+mn-lt"/>
              </a:rPr>
              <a:t>"UNASSIGNED","John","Doe","555-55-5555"
"TEST","Jane","Doe","444-44-4444"
"UNASSIGNED","Roger","Rogers","123-45-6789"
"UNASSIGNED","Sarah","Smith","333-33-3333"
</a:t>
            </a:r>
            <a:endParaRPr lang="es-ES" dirty="0"/>
          </a:p>
          <a:p>
            <a:endParaRPr lang="es-ES" dirty="0"/>
          </a:p>
        </p:txBody>
      </p:sp>
    </p:spTree>
    <p:extLst>
      <p:ext uri="{BB962C8B-B14F-4D97-AF65-F5344CB8AC3E}">
        <p14:creationId xmlns:p14="http://schemas.microsoft.com/office/powerpoint/2010/main" val="102398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3" name="CuadroTexto 12">
            <a:extLst>
              <a:ext uri="{FF2B5EF4-FFF2-40B4-BE49-F238E27FC236}">
                <a16:creationId xmlns:a16="http://schemas.microsoft.com/office/drawing/2014/main" id="{614EBD99-F641-955C-7971-450FCC28818C}"/>
              </a:ext>
            </a:extLst>
          </p:cNvPr>
          <p:cNvSpPr txBox="1"/>
          <p:nvPr/>
        </p:nvSpPr>
        <p:spPr>
          <a:xfrm>
            <a:off x="4670914" y="3813663"/>
            <a:ext cx="762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dirty="0" err="1">
                <a:ea typeface="+mn-lt"/>
                <a:cs typeface="+mn-lt"/>
              </a:rPr>
              <a:t>from</a:t>
            </a:r>
            <a:r>
              <a:rPr lang="es-ES" sz="1600" dirty="0">
                <a:ea typeface="+mn-lt"/>
                <a:cs typeface="+mn-lt"/>
              </a:rPr>
              <a:t> </a:t>
            </a:r>
            <a:r>
              <a:rPr lang="es-ES" sz="1600" dirty="0" err="1">
                <a:ea typeface="+mn-lt"/>
                <a:cs typeface="+mn-lt"/>
              </a:rPr>
              <a:t>sklearn.datasets</a:t>
            </a:r>
            <a:r>
              <a:rPr lang="es-ES" sz="1600" dirty="0">
                <a:ea typeface="+mn-lt"/>
                <a:cs typeface="+mn-lt"/>
              </a:rPr>
              <a:t> </a:t>
            </a:r>
            <a:r>
              <a:rPr lang="es-ES" sz="1600" dirty="0" err="1">
                <a:ea typeface="+mn-lt"/>
                <a:cs typeface="+mn-lt"/>
              </a:rPr>
              <a:t>import</a:t>
            </a:r>
            <a:r>
              <a:rPr lang="es-ES" sz="1600" dirty="0">
                <a:ea typeface="+mn-lt"/>
                <a:cs typeface="+mn-lt"/>
              </a:rPr>
              <a:t> </a:t>
            </a:r>
            <a:r>
              <a:rPr lang="es-ES" sz="1600" dirty="0" err="1">
                <a:ea typeface="+mn-lt"/>
                <a:cs typeface="+mn-lt"/>
              </a:rPr>
              <a:t>fetch_covtype</a:t>
            </a:r>
            <a:endParaRPr lang="es-ES" dirty="0" err="1"/>
          </a:p>
          <a:p>
            <a:r>
              <a:rPr lang="es-ES" sz="1600" dirty="0" err="1">
                <a:ea typeface="+mn-lt"/>
                <a:cs typeface="+mn-lt"/>
              </a:rPr>
              <a:t>import</a:t>
            </a:r>
            <a:r>
              <a:rPr lang="es-ES" sz="1600" dirty="0">
                <a:ea typeface="+mn-lt"/>
                <a:cs typeface="+mn-lt"/>
              </a:rPr>
              <a:t> pandas as </a:t>
            </a:r>
            <a:r>
              <a:rPr lang="es-ES" sz="1600" dirty="0" err="1">
                <a:ea typeface="+mn-lt"/>
                <a:cs typeface="+mn-lt"/>
              </a:rPr>
              <a:t>pd</a:t>
            </a:r>
            <a:endParaRPr lang="es-ES" dirty="0" err="1"/>
          </a:p>
          <a:p>
            <a:r>
              <a:rPr lang="es-ES" sz="1600" dirty="0" err="1">
                <a:ea typeface="+mn-lt"/>
                <a:cs typeface="+mn-lt"/>
              </a:rPr>
              <a:t>df</a:t>
            </a:r>
            <a:r>
              <a:rPr lang="es-ES" sz="1600" dirty="0">
                <a:ea typeface="+mn-lt"/>
                <a:cs typeface="+mn-lt"/>
              </a:rPr>
              <a:t> = </a:t>
            </a:r>
            <a:r>
              <a:rPr lang="es-ES" sz="1600" dirty="0" err="1">
                <a:ea typeface="+mn-lt"/>
                <a:cs typeface="+mn-lt"/>
              </a:rPr>
              <a:t>fetch_covtype</a:t>
            </a:r>
            <a:r>
              <a:rPr lang="es-ES" sz="1600" dirty="0">
                <a:ea typeface="+mn-lt"/>
                <a:cs typeface="+mn-lt"/>
              </a:rPr>
              <a:t>(</a:t>
            </a:r>
            <a:r>
              <a:rPr lang="es-ES" sz="1600" dirty="0" err="1">
                <a:ea typeface="+mn-lt"/>
                <a:cs typeface="+mn-lt"/>
              </a:rPr>
              <a:t>return_X_y</a:t>
            </a:r>
            <a:r>
              <a:rPr lang="es-ES" sz="1600" dirty="0">
                <a:ea typeface="+mn-lt"/>
                <a:cs typeface="+mn-lt"/>
              </a:rPr>
              <a:t>=False, </a:t>
            </a:r>
            <a:r>
              <a:rPr lang="es-ES" sz="1600" dirty="0" err="1">
                <a:ea typeface="+mn-lt"/>
                <a:cs typeface="+mn-lt"/>
              </a:rPr>
              <a:t>as_frame</a:t>
            </a:r>
            <a:r>
              <a:rPr lang="es-ES" sz="1600" dirty="0">
                <a:ea typeface="+mn-lt"/>
                <a:cs typeface="+mn-lt"/>
              </a:rPr>
              <a:t>=True)['</a:t>
            </a:r>
            <a:r>
              <a:rPr lang="es-ES" sz="1600" dirty="0" err="1">
                <a:ea typeface="+mn-lt"/>
                <a:cs typeface="+mn-lt"/>
              </a:rPr>
              <a:t>frame</a:t>
            </a:r>
            <a:r>
              <a:rPr lang="es-ES" sz="1600" dirty="0">
                <a:ea typeface="+mn-lt"/>
                <a:cs typeface="+mn-lt"/>
              </a:rPr>
              <a:t>']</a:t>
            </a:r>
            <a:endParaRPr lang="es-ES" dirty="0"/>
          </a:p>
          <a:p>
            <a:r>
              <a:rPr lang="es-ES" sz="1600" dirty="0" err="1">
                <a:ea typeface="+mn-lt"/>
                <a:cs typeface="+mn-lt"/>
              </a:rPr>
              <a:t>df</a:t>
            </a:r>
            <a:r>
              <a:rPr lang="es-ES" sz="1600" dirty="0">
                <a:ea typeface="+mn-lt"/>
                <a:cs typeface="+mn-lt"/>
              </a:rPr>
              <a:t> = </a:t>
            </a:r>
            <a:r>
              <a:rPr lang="es-ES" sz="1600" dirty="0" err="1">
                <a:ea typeface="+mn-lt"/>
                <a:cs typeface="+mn-lt"/>
              </a:rPr>
              <a:t>df</a:t>
            </a:r>
            <a:r>
              <a:rPr lang="es-ES" sz="1600" dirty="0">
                <a:ea typeface="+mn-lt"/>
                <a:cs typeface="+mn-lt"/>
              </a:rPr>
              <a:t>[</a:t>
            </a:r>
            <a:r>
              <a:rPr lang="es-ES" sz="1600" dirty="0" err="1">
                <a:ea typeface="+mn-lt"/>
                <a:cs typeface="+mn-lt"/>
              </a:rPr>
              <a:t>df.Cover_Type.isin</a:t>
            </a:r>
            <a:r>
              <a:rPr lang="es-ES" sz="1600" dirty="0">
                <a:ea typeface="+mn-lt"/>
                <a:cs typeface="+mn-lt"/>
              </a:rPr>
              <a:t>([5,3])].</a:t>
            </a:r>
            <a:r>
              <a:rPr lang="es-ES" sz="1600" dirty="0" err="1">
                <a:ea typeface="+mn-lt"/>
                <a:cs typeface="+mn-lt"/>
              </a:rPr>
              <a:t>sample</a:t>
            </a:r>
            <a:r>
              <a:rPr lang="es-ES" sz="1600" dirty="0">
                <a:ea typeface="+mn-lt"/>
                <a:cs typeface="+mn-lt"/>
              </a:rPr>
              <a:t>(2000).</a:t>
            </a:r>
            <a:r>
              <a:rPr lang="es-ES" sz="1600" dirty="0" err="1">
                <a:ea typeface="+mn-lt"/>
                <a:cs typeface="+mn-lt"/>
              </a:rPr>
              <a:t>reset_index</a:t>
            </a:r>
            <a:r>
              <a:rPr lang="es-ES" sz="1600" dirty="0">
                <a:ea typeface="+mn-lt"/>
                <a:cs typeface="+mn-lt"/>
              </a:rPr>
              <a:t>(</a:t>
            </a:r>
            <a:r>
              <a:rPr lang="es-ES" sz="1600" dirty="0" err="1">
                <a:ea typeface="+mn-lt"/>
                <a:cs typeface="+mn-lt"/>
              </a:rPr>
              <a:t>drop</a:t>
            </a:r>
            <a:r>
              <a:rPr lang="es-ES" sz="1600" dirty="0">
                <a:ea typeface="+mn-lt"/>
                <a:cs typeface="+mn-lt"/>
              </a:rPr>
              <a:t>=True)</a:t>
            </a:r>
            <a:endParaRPr lang="es-ES" dirty="0"/>
          </a:p>
          <a:p>
            <a:endParaRPr lang="es-ES" sz="1600" dirty="0">
              <a:ea typeface="+mn-lt"/>
              <a:cs typeface="+mn-lt"/>
            </a:endParaRPr>
          </a:p>
        </p:txBody>
      </p:sp>
      <p:sp>
        <p:nvSpPr>
          <p:cNvPr id="14" name="CuadroTexto 13">
            <a:extLst>
              <a:ext uri="{FF2B5EF4-FFF2-40B4-BE49-F238E27FC236}">
                <a16:creationId xmlns:a16="http://schemas.microsoft.com/office/drawing/2014/main" id="{F8A5DB5C-4DC3-449F-0ADC-31DB1CC44ADE}"/>
              </a:ext>
            </a:extLst>
          </p:cNvPr>
          <p:cNvSpPr txBox="1"/>
          <p:nvPr/>
        </p:nvSpPr>
        <p:spPr>
          <a:xfrm>
            <a:off x="4670913" y="1714499"/>
            <a:ext cx="58300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Partiendo del siguiente dataset, genera un CSV compatible con los requerimientos de </a:t>
            </a:r>
            <a:r>
              <a:rPr lang="es-ES" dirty="0" err="1"/>
              <a:t>Vertex</a:t>
            </a:r>
            <a:r>
              <a:rPr lang="es-ES" dirty="0"/>
              <a:t> AI para subirlo como </a:t>
            </a:r>
            <a:r>
              <a:rPr lang="es-ES" dirty="0" err="1"/>
              <a:t>dataset</a:t>
            </a:r>
            <a:r>
              <a:rPr lang="es-ES" dirty="0"/>
              <a:t>. </a:t>
            </a:r>
          </a:p>
        </p:txBody>
      </p:sp>
    </p:spTree>
    <p:extLst>
      <p:ext uri="{BB962C8B-B14F-4D97-AF65-F5344CB8AC3E}">
        <p14:creationId xmlns:p14="http://schemas.microsoft.com/office/powerpoint/2010/main" val="408716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4" name="CuadroTexto 13">
            <a:extLst>
              <a:ext uri="{FF2B5EF4-FFF2-40B4-BE49-F238E27FC236}">
                <a16:creationId xmlns:a16="http://schemas.microsoft.com/office/drawing/2014/main" id="{F8A5DB5C-4DC3-449F-0ADC-31DB1CC44ADE}"/>
              </a:ext>
            </a:extLst>
          </p:cNvPr>
          <p:cNvSpPr txBox="1"/>
          <p:nvPr/>
        </p:nvSpPr>
        <p:spPr>
          <a:xfrm>
            <a:off x="4577607" y="34989"/>
            <a:ext cx="5830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Podemos subir el CSV resultante en </a:t>
            </a:r>
            <a:r>
              <a:rPr lang="es-ES" dirty="0" err="1"/>
              <a:t>Datasets</a:t>
            </a:r>
          </a:p>
        </p:txBody>
      </p:sp>
      <p:pic>
        <p:nvPicPr>
          <p:cNvPr id="4" name="Imagen 4" descr="Interfaz de usuario gráfica, Aplicación&#10;&#10;Descripción generada automáticamente">
            <a:extLst>
              <a:ext uri="{FF2B5EF4-FFF2-40B4-BE49-F238E27FC236}">
                <a16:creationId xmlns:a16="http://schemas.microsoft.com/office/drawing/2014/main" id="{07982564-9FD1-A516-07D1-43E5FBB3DA6E}"/>
              </a:ext>
            </a:extLst>
          </p:cNvPr>
          <p:cNvPicPr>
            <a:picLocks noChangeAspect="1"/>
          </p:cNvPicPr>
          <p:nvPr/>
        </p:nvPicPr>
        <p:blipFill>
          <a:blip r:embed="rId2"/>
          <a:stretch>
            <a:fillRect/>
          </a:stretch>
        </p:blipFill>
        <p:spPr>
          <a:xfrm>
            <a:off x="4825481" y="589612"/>
            <a:ext cx="4725955" cy="3828206"/>
          </a:xfrm>
          <a:prstGeom prst="rect">
            <a:avLst/>
          </a:prstGeom>
        </p:spPr>
      </p:pic>
      <p:pic>
        <p:nvPicPr>
          <p:cNvPr id="3" name="Imagen 3" descr="Interfaz de usuario gráfica, Texto, Aplicación, Correo electrónico&#10;&#10;Descripción generada automáticamente">
            <a:extLst>
              <a:ext uri="{FF2B5EF4-FFF2-40B4-BE49-F238E27FC236}">
                <a16:creationId xmlns:a16="http://schemas.microsoft.com/office/drawing/2014/main" id="{F20661B7-FCBD-7085-CD60-1DD6121427E2}"/>
              </a:ext>
            </a:extLst>
          </p:cNvPr>
          <p:cNvPicPr>
            <a:picLocks noChangeAspect="1"/>
          </p:cNvPicPr>
          <p:nvPr/>
        </p:nvPicPr>
        <p:blipFill>
          <a:blip r:embed="rId3"/>
          <a:stretch>
            <a:fillRect/>
          </a:stretch>
        </p:blipFill>
        <p:spPr>
          <a:xfrm>
            <a:off x="7368073" y="3576372"/>
            <a:ext cx="4609323" cy="3188683"/>
          </a:xfrm>
          <a:prstGeom prst="rect">
            <a:avLst/>
          </a:prstGeom>
        </p:spPr>
      </p:pic>
    </p:spTree>
    <p:extLst>
      <p:ext uri="{BB962C8B-B14F-4D97-AF65-F5344CB8AC3E}">
        <p14:creationId xmlns:p14="http://schemas.microsoft.com/office/powerpoint/2010/main" val="336376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7CAC8C-FCCD-865D-1AEA-572690184313}"/>
              </a:ext>
            </a:extLst>
          </p:cNvPr>
          <p:cNvSpPr>
            <a:spLocks noGrp="1"/>
          </p:cNvSpPr>
          <p:nvPr>
            <p:ph type="title"/>
          </p:nvPr>
        </p:nvSpPr>
        <p:spPr/>
        <p:txBody>
          <a:bodyPr/>
          <a:lstStyle/>
          <a:p>
            <a:r>
              <a:rPr lang="es-ES" dirty="0">
                <a:cs typeface="Calibri Light"/>
              </a:rPr>
              <a:t>Ejercicio datos tabulados</a:t>
            </a:r>
            <a:endParaRPr lang="es-ES" dirty="0"/>
          </a:p>
        </p:txBody>
      </p:sp>
      <p:sp>
        <p:nvSpPr>
          <p:cNvPr id="14" name="CuadroTexto 13">
            <a:extLst>
              <a:ext uri="{FF2B5EF4-FFF2-40B4-BE49-F238E27FC236}">
                <a16:creationId xmlns:a16="http://schemas.microsoft.com/office/drawing/2014/main" id="{F8A5DB5C-4DC3-449F-0ADC-31DB1CC44ADE}"/>
              </a:ext>
            </a:extLst>
          </p:cNvPr>
          <p:cNvSpPr txBox="1"/>
          <p:nvPr/>
        </p:nvSpPr>
        <p:spPr>
          <a:xfrm>
            <a:off x="4692894" y="981807"/>
            <a:ext cx="583003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Una vez importado el CSV, se procesarán los datos durante un tiempo. Finalmente veremos un botón  indicando que podemos comenzar un entrenamiento.</a:t>
            </a: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A4E74929-8C9B-4988-C677-4CE9BAD31133}"/>
              </a:ext>
            </a:extLst>
          </p:cNvPr>
          <p:cNvPicPr>
            <a:picLocks noChangeAspect="1"/>
          </p:cNvPicPr>
          <p:nvPr/>
        </p:nvPicPr>
        <p:blipFill>
          <a:blip r:embed="rId2"/>
          <a:stretch>
            <a:fillRect/>
          </a:stretch>
        </p:blipFill>
        <p:spPr>
          <a:xfrm>
            <a:off x="4724400" y="2448023"/>
            <a:ext cx="7315200" cy="3138298"/>
          </a:xfrm>
          <a:prstGeom prst="rect">
            <a:avLst/>
          </a:prstGeom>
        </p:spPr>
      </p:pic>
    </p:spTree>
    <p:extLst>
      <p:ext uri="{BB962C8B-B14F-4D97-AF65-F5344CB8AC3E}">
        <p14:creationId xmlns:p14="http://schemas.microsoft.com/office/powerpoint/2010/main" val="296917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88631" y="2349925"/>
            <a:ext cx="3498979" cy="2456442"/>
          </a:xfrm>
        </p:spPr>
        <p:txBody>
          <a:bodyPr>
            <a:normAutofit/>
          </a:bodyPr>
          <a:lstStyle/>
          <a:p>
            <a:r>
              <a:rPr lang="es-ES" dirty="0" err="1">
                <a:cs typeface="Calibri Light"/>
              </a:rPr>
              <a:t>Model</a:t>
            </a:r>
            <a:endParaRPr lang="es-ES" dirty="0" err="1"/>
          </a:p>
        </p:txBody>
      </p:sp>
      <p:graphicFrame>
        <p:nvGraphicFramePr>
          <p:cNvPr id="5" name="Marcador de contenido 2">
            <a:extLst>
              <a:ext uri="{FF2B5EF4-FFF2-40B4-BE49-F238E27FC236}">
                <a16:creationId xmlns:a16="http://schemas.microsoft.com/office/drawing/2014/main" id="{FDC3EFB2-EC1A-7BCC-0CD7-A65F94960D8A}"/>
              </a:ext>
            </a:extLst>
          </p:cNvPr>
          <p:cNvGraphicFramePr>
            <a:graphicFrameLocks noGrp="1"/>
          </p:cNvGraphicFramePr>
          <p:nvPr>
            <p:ph idx="1"/>
            <p:extLst>
              <p:ext uri="{D42A27DB-BD31-4B8C-83A1-F6EECF244321}">
                <p14:modId xmlns:p14="http://schemas.microsoft.com/office/powerpoint/2010/main" val="766733324"/>
              </p:ext>
            </p:extLst>
          </p:nvPr>
        </p:nvGraphicFramePr>
        <p:xfrm>
          <a:off x="5440363" y="1125538"/>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4666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pic>
        <p:nvPicPr>
          <p:cNvPr id="8" name="Imagen 8" descr="Gráfico, Gráfico de cajas y bigotes&#10;&#10;Descripción generada automáticamente">
            <a:extLst>
              <a:ext uri="{FF2B5EF4-FFF2-40B4-BE49-F238E27FC236}">
                <a16:creationId xmlns:a16="http://schemas.microsoft.com/office/drawing/2014/main" id="{BB0AA7FA-4FF9-FEB0-4190-AC0A64254A52}"/>
              </a:ext>
            </a:extLst>
          </p:cNvPr>
          <p:cNvPicPr>
            <a:picLocks noChangeAspect="1"/>
          </p:cNvPicPr>
          <p:nvPr/>
        </p:nvPicPr>
        <p:blipFill>
          <a:blip r:embed="rId2"/>
          <a:stretch>
            <a:fillRect/>
          </a:stretch>
        </p:blipFill>
        <p:spPr>
          <a:xfrm>
            <a:off x="4824883" y="1674214"/>
            <a:ext cx="6988628" cy="3359443"/>
          </a:xfrm>
          <a:prstGeom prst="rect">
            <a:avLst/>
          </a:prstGeom>
        </p:spPr>
      </p:pic>
    </p:spTree>
    <p:extLst>
      <p:ext uri="{BB962C8B-B14F-4D97-AF65-F5344CB8AC3E}">
        <p14:creationId xmlns:p14="http://schemas.microsoft.com/office/powerpoint/2010/main" val="1941225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7448" y="671001"/>
            <a:ext cx="3412709" cy="4603256"/>
          </a:xfrm>
        </p:spPr>
        <p:txBody>
          <a:bodyPr>
            <a:normAutofit/>
          </a:bodyPr>
          <a:lstStyle/>
          <a:p>
            <a:r>
              <a:rPr lang="es-ES" dirty="0">
                <a:latin typeface="Consolas"/>
                <a:ea typeface="+mn-lt"/>
                <a:cs typeface="+mn-lt"/>
              </a:rPr>
              <a:t>True Positive (TP)</a:t>
            </a:r>
            <a:endParaRPr lang="es-ES" dirty="0">
              <a:latin typeface="Rockwell" panose="02060603020205020403"/>
              <a:ea typeface="+mn-lt"/>
              <a:cs typeface="+mn-lt"/>
            </a:endParaRPr>
          </a:p>
          <a:p>
            <a:r>
              <a:rPr lang="es-ES" dirty="0">
                <a:latin typeface="Consolas"/>
                <a:ea typeface="+mn-lt"/>
                <a:cs typeface="+mn-lt"/>
              </a:rPr>
              <a:t>True Negatives (TN)</a:t>
            </a:r>
            <a:endParaRPr lang="es-ES" dirty="0">
              <a:latin typeface="Rockwell" panose="02060603020205020403"/>
              <a:ea typeface="+mn-lt"/>
              <a:cs typeface="+mn-lt"/>
            </a:endParaRPr>
          </a:p>
          <a:p>
            <a:r>
              <a:rPr lang="es-ES" dirty="0">
                <a:latin typeface="Consolas"/>
                <a:ea typeface="+mn-lt"/>
                <a:cs typeface="+mn-lt"/>
              </a:rPr>
              <a:t>False Positives (FP)</a:t>
            </a:r>
            <a:endParaRPr lang="es-ES" dirty="0">
              <a:latin typeface="Rockwell" panose="02060603020205020403"/>
              <a:ea typeface="+mn-lt"/>
              <a:cs typeface="+mn-lt"/>
            </a:endParaRPr>
          </a:p>
          <a:p>
            <a:r>
              <a:rPr lang="es-ES" dirty="0">
                <a:latin typeface="Consolas"/>
                <a:ea typeface="+mn-lt"/>
                <a:cs typeface="+mn-lt"/>
              </a:rPr>
              <a:t>False Negatives (FN)</a:t>
            </a:r>
            <a:endParaRPr lang="es-ES" dirty="0">
              <a:latin typeface="Consolas"/>
            </a:endParaRPr>
          </a:p>
        </p:txBody>
      </p:sp>
      <p:pic>
        <p:nvPicPr>
          <p:cNvPr id="14" name="Imagen 14" descr="Imagen que contiene Diagrama&#10;&#10;Descripción generada automáticamente">
            <a:extLst>
              <a:ext uri="{FF2B5EF4-FFF2-40B4-BE49-F238E27FC236}">
                <a16:creationId xmlns:a16="http://schemas.microsoft.com/office/drawing/2014/main" id="{ED00BA6A-C6C0-C491-22BB-CA407123E24E}"/>
              </a:ext>
            </a:extLst>
          </p:cNvPr>
          <p:cNvPicPr>
            <a:picLocks noChangeAspect="1"/>
          </p:cNvPicPr>
          <p:nvPr/>
        </p:nvPicPr>
        <p:blipFill>
          <a:blip r:embed="rId2"/>
          <a:stretch>
            <a:fillRect/>
          </a:stretch>
        </p:blipFill>
        <p:spPr>
          <a:xfrm>
            <a:off x="8151813" y="3110"/>
            <a:ext cx="3446170" cy="6882881"/>
          </a:xfrm>
          <a:prstGeom prst="rect">
            <a:avLst/>
          </a:prstGeom>
        </p:spPr>
      </p:pic>
      <p:pic>
        <p:nvPicPr>
          <p:cNvPr id="3" name="Imagen 3" descr="Imagen que contiene Diagrama&#10;&#10;Descripción generada automáticamente">
            <a:extLst>
              <a:ext uri="{FF2B5EF4-FFF2-40B4-BE49-F238E27FC236}">
                <a16:creationId xmlns:a16="http://schemas.microsoft.com/office/drawing/2014/main" id="{C04A07C3-C754-23A3-AD10-76DB1A4C568B}"/>
              </a:ext>
            </a:extLst>
          </p:cNvPr>
          <p:cNvPicPr>
            <a:picLocks noChangeAspect="1"/>
          </p:cNvPicPr>
          <p:nvPr/>
        </p:nvPicPr>
        <p:blipFill>
          <a:blip r:embed="rId3"/>
          <a:stretch>
            <a:fillRect/>
          </a:stretch>
        </p:blipFill>
        <p:spPr>
          <a:xfrm>
            <a:off x="4848808" y="4026025"/>
            <a:ext cx="2743200" cy="454360"/>
          </a:xfrm>
          <a:prstGeom prst="rect">
            <a:avLst/>
          </a:prstGeom>
        </p:spPr>
      </p:pic>
      <p:pic>
        <p:nvPicPr>
          <p:cNvPr id="4" name="Imagen 4" descr="Texto&#10;&#10;Descripción generada automáticamente">
            <a:extLst>
              <a:ext uri="{FF2B5EF4-FFF2-40B4-BE49-F238E27FC236}">
                <a16:creationId xmlns:a16="http://schemas.microsoft.com/office/drawing/2014/main" id="{24B89E2A-6967-3740-69C7-CFD8CFCECB0F}"/>
              </a:ext>
            </a:extLst>
          </p:cNvPr>
          <p:cNvPicPr>
            <a:picLocks noChangeAspect="1"/>
          </p:cNvPicPr>
          <p:nvPr/>
        </p:nvPicPr>
        <p:blipFill>
          <a:blip r:embed="rId4"/>
          <a:stretch>
            <a:fillRect/>
          </a:stretch>
        </p:blipFill>
        <p:spPr>
          <a:xfrm>
            <a:off x="4903237" y="4479414"/>
            <a:ext cx="2299996" cy="659479"/>
          </a:xfrm>
          <a:prstGeom prst="rect">
            <a:avLst/>
          </a:prstGeom>
        </p:spPr>
      </p:pic>
      <p:pic>
        <p:nvPicPr>
          <p:cNvPr id="5" name="Imagen 5">
            <a:extLst>
              <a:ext uri="{FF2B5EF4-FFF2-40B4-BE49-F238E27FC236}">
                <a16:creationId xmlns:a16="http://schemas.microsoft.com/office/drawing/2014/main" id="{E1016B06-4780-0D16-041D-DB49E7ECF8DB}"/>
              </a:ext>
            </a:extLst>
          </p:cNvPr>
          <p:cNvPicPr>
            <a:picLocks noChangeAspect="1"/>
          </p:cNvPicPr>
          <p:nvPr/>
        </p:nvPicPr>
        <p:blipFill>
          <a:blip r:embed="rId5"/>
          <a:stretch>
            <a:fillRect/>
          </a:stretch>
        </p:blipFill>
        <p:spPr>
          <a:xfrm>
            <a:off x="4903916" y="5140195"/>
            <a:ext cx="2306411" cy="924120"/>
          </a:xfrm>
          <a:prstGeom prst="rect">
            <a:avLst/>
          </a:prstGeom>
        </p:spPr>
      </p:pic>
    </p:spTree>
    <p:extLst>
      <p:ext uri="{BB962C8B-B14F-4D97-AF65-F5344CB8AC3E}">
        <p14:creationId xmlns:p14="http://schemas.microsoft.com/office/powerpoint/2010/main" val="1403839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7448" y="671001"/>
            <a:ext cx="3412709" cy="4603256"/>
          </a:xfrm>
        </p:spPr>
        <p:txBody>
          <a:bodyPr>
            <a:normAutofit/>
          </a:bodyPr>
          <a:lstStyle/>
          <a:p>
            <a:r>
              <a:rPr lang="es-ES" dirty="0">
                <a:latin typeface="Consolas"/>
              </a:rPr>
              <a:t>F1 Score</a:t>
            </a:r>
          </a:p>
          <a:p>
            <a:pPr marL="0" indent="0">
              <a:buNone/>
            </a:pPr>
            <a:r>
              <a:rPr lang="es-ES" dirty="0">
                <a:latin typeface="Consolas"/>
              </a:rPr>
              <a:t>Es la media armónica de la </a:t>
            </a:r>
            <a:r>
              <a:rPr lang="es-ES" dirty="0" err="1">
                <a:latin typeface="Consolas"/>
              </a:rPr>
              <a:t>Precision</a:t>
            </a:r>
            <a:r>
              <a:rPr lang="es-ES" dirty="0">
                <a:latin typeface="Consolas"/>
              </a:rPr>
              <a:t> y el </a:t>
            </a:r>
            <a:r>
              <a:rPr lang="es-ES" dirty="0" err="1">
                <a:latin typeface="Consolas"/>
              </a:rPr>
              <a:t>Recall</a:t>
            </a:r>
            <a:endParaRPr lang="es-ES" dirty="0">
              <a:latin typeface="Consolas"/>
            </a:endParaRPr>
          </a:p>
        </p:txBody>
      </p:sp>
      <p:pic>
        <p:nvPicPr>
          <p:cNvPr id="3" name="Imagen 3">
            <a:extLst>
              <a:ext uri="{FF2B5EF4-FFF2-40B4-BE49-F238E27FC236}">
                <a16:creationId xmlns:a16="http://schemas.microsoft.com/office/drawing/2014/main" id="{D10A17A8-56F4-5071-C2E7-6A33CB6F55EF}"/>
              </a:ext>
            </a:extLst>
          </p:cNvPr>
          <p:cNvPicPr>
            <a:picLocks noChangeAspect="1"/>
          </p:cNvPicPr>
          <p:nvPr/>
        </p:nvPicPr>
        <p:blipFill>
          <a:blip r:embed="rId2"/>
          <a:stretch>
            <a:fillRect/>
          </a:stretch>
        </p:blipFill>
        <p:spPr>
          <a:xfrm>
            <a:off x="4930601" y="3880975"/>
            <a:ext cx="6234404" cy="665207"/>
          </a:xfrm>
          <a:prstGeom prst="rect">
            <a:avLst/>
          </a:prstGeom>
        </p:spPr>
      </p:pic>
    </p:spTree>
    <p:extLst>
      <p:ext uri="{BB962C8B-B14F-4D97-AF65-F5344CB8AC3E}">
        <p14:creationId xmlns:p14="http://schemas.microsoft.com/office/powerpoint/2010/main" val="1554507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96063" y="1982520"/>
            <a:ext cx="2930627" cy="426910"/>
          </a:xfrm>
        </p:spPr>
        <p:txBody>
          <a:bodyPr>
            <a:normAutofit/>
          </a:bodyPr>
          <a:lstStyle/>
          <a:p>
            <a:r>
              <a:rPr lang="es-ES" dirty="0">
                <a:latin typeface="Consolas"/>
              </a:rPr>
              <a:t>ROC Curve</a:t>
            </a:r>
          </a:p>
        </p:txBody>
      </p:sp>
      <p:pic>
        <p:nvPicPr>
          <p:cNvPr id="4" name="Imagen 4" descr="Gráfico, Gráfico de dispersión&#10;&#10;Descripción generada automáticamente">
            <a:extLst>
              <a:ext uri="{FF2B5EF4-FFF2-40B4-BE49-F238E27FC236}">
                <a16:creationId xmlns:a16="http://schemas.microsoft.com/office/drawing/2014/main" id="{F0FF25D2-619F-88DA-92D1-638A4837F0D3}"/>
              </a:ext>
            </a:extLst>
          </p:cNvPr>
          <p:cNvPicPr>
            <a:picLocks noChangeAspect="1"/>
          </p:cNvPicPr>
          <p:nvPr/>
        </p:nvPicPr>
        <p:blipFill rotWithShape="1">
          <a:blip r:embed="rId2"/>
          <a:srcRect l="5972" t="5810" r="6243" b="6116"/>
          <a:stretch/>
        </p:blipFill>
        <p:spPr>
          <a:xfrm>
            <a:off x="7734720" y="1031871"/>
            <a:ext cx="4455807" cy="4479540"/>
          </a:xfrm>
          <a:prstGeom prst="rect">
            <a:avLst/>
          </a:prstGeom>
        </p:spPr>
      </p:pic>
      <p:pic>
        <p:nvPicPr>
          <p:cNvPr id="5" name="Imagen 5">
            <a:extLst>
              <a:ext uri="{FF2B5EF4-FFF2-40B4-BE49-F238E27FC236}">
                <a16:creationId xmlns:a16="http://schemas.microsoft.com/office/drawing/2014/main" id="{317B7EC2-A5A9-9447-EB6B-6687F38E539E}"/>
              </a:ext>
            </a:extLst>
          </p:cNvPr>
          <p:cNvPicPr>
            <a:picLocks noChangeAspect="1"/>
          </p:cNvPicPr>
          <p:nvPr/>
        </p:nvPicPr>
        <p:blipFill>
          <a:blip r:embed="rId3"/>
          <a:stretch>
            <a:fillRect/>
          </a:stretch>
        </p:blipFill>
        <p:spPr>
          <a:xfrm>
            <a:off x="4848809" y="3272537"/>
            <a:ext cx="2743200" cy="452887"/>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B0B7754E-069F-360A-3B6D-BB0366F1BC77}"/>
              </a:ext>
            </a:extLst>
          </p:cNvPr>
          <p:cNvPicPr>
            <a:picLocks noChangeAspect="1"/>
          </p:cNvPicPr>
          <p:nvPr/>
        </p:nvPicPr>
        <p:blipFill>
          <a:blip r:embed="rId4"/>
          <a:stretch>
            <a:fillRect/>
          </a:stretch>
        </p:blipFill>
        <p:spPr>
          <a:xfrm>
            <a:off x="8596604" y="5659752"/>
            <a:ext cx="2743200" cy="483720"/>
          </a:xfrm>
          <a:prstGeom prst="rect">
            <a:avLst/>
          </a:prstGeom>
        </p:spPr>
      </p:pic>
    </p:spTree>
    <p:extLst>
      <p:ext uri="{BB962C8B-B14F-4D97-AF65-F5344CB8AC3E}">
        <p14:creationId xmlns:p14="http://schemas.microsoft.com/office/powerpoint/2010/main" val="390059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96063" y="1259398"/>
            <a:ext cx="2930627" cy="2487419"/>
          </a:xfrm>
        </p:spPr>
        <p:txBody>
          <a:bodyPr>
            <a:normAutofit fontScale="62500" lnSpcReduction="20000"/>
          </a:bodyPr>
          <a:lstStyle/>
          <a:p>
            <a:r>
              <a:rPr lang="es-ES" dirty="0">
                <a:latin typeface="Consolas"/>
              </a:rPr>
              <a:t>ROC AUC</a:t>
            </a:r>
          </a:p>
          <a:p>
            <a:r>
              <a:rPr lang="es-ES" dirty="0">
                <a:ea typeface="+mn-lt"/>
                <a:cs typeface="+mn-lt"/>
              </a:rPr>
              <a:t>El AUC es </a:t>
            </a:r>
            <a:r>
              <a:rPr lang="es-ES" b="1" dirty="0">
                <a:ea typeface="+mn-lt"/>
                <a:cs typeface="+mn-lt"/>
              </a:rPr>
              <a:t>invariable con respecto a la escala</a:t>
            </a:r>
            <a:r>
              <a:rPr lang="es-ES" dirty="0">
                <a:ea typeface="+mn-lt"/>
                <a:cs typeface="+mn-lt"/>
              </a:rPr>
              <a:t>. Mide como de bien se clasifican las predicciones, en lugar de sus valores absolutos.</a:t>
            </a:r>
          </a:p>
          <a:p>
            <a:r>
              <a:rPr lang="es-ES" dirty="0">
                <a:ea typeface="+mn-lt"/>
                <a:cs typeface="+mn-lt"/>
              </a:rPr>
              <a:t>El AUC es </a:t>
            </a:r>
            <a:r>
              <a:rPr lang="es-ES" b="1" dirty="0">
                <a:ea typeface="+mn-lt"/>
                <a:cs typeface="+mn-lt"/>
              </a:rPr>
              <a:t>invariable con respecto al umbral de clasificación</a:t>
            </a:r>
            <a:r>
              <a:rPr lang="es-ES" dirty="0">
                <a:ea typeface="+mn-lt"/>
                <a:cs typeface="+mn-lt"/>
              </a:rPr>
              <a:t>. Mide la calidad de las predicciones del modelo, independientemente del umbral de clasificación elegido.</a:t>
            </a:r>
            <a:endParaRPr lang="es-ES" dirty="0"/>
          </a:p>
          <a:p>
            <a:pPr lvl="1"/>
            <a:endParaRPr lang="es-ES" dirty="0">
              <a:latin typeface="Consolas"/>
            </a:endParaRPr>
          </a:p>
          <a:p>
            <a:pPr lvl="1"/>
            <a:endParaRPr lang="es-ES" dirty="0">
              <a:latin typeface="Consolas"/>
            </a:endParaRPr>
          </a:p>
        </p:txBody>
      </p:sp>
      <p:pic>
        <p:nvPicPr>
          <p:cNvPr id="5" name="Imagen 5">
            <a:extLst>
              <a:ext uri="{FF2B5EF4-FFF2-40B4-BE49-F238E27FC236}">
                <a16:creationId xmlns:a16="http://schemas.microsoft.com/office/drawing/2014/main" id="{317B7EC2-A5A9-9447-EB6B-6687F38E539E}"/>
              </a:ext>
            </a:extLst>
          </p:cNvPr>
          <p:cNvPicPr>
            <a:picLocks noChangeAspect="1"/>
          </p:cNvPicPr>
          <p:nvPr/>
        </p:nvPicPr>
        <p:blipFill>
          <a:blip r:embed="rId2"/>
          <a:stretch>
            <a:fillRect/>
          </a:stretch>
        </p:blipFill>
        <p:spPr>
          <a:xfrm>
            <a:off x="4895462" y="4011210"/>
            <a:ext cx="2743200" cy="452887"/>
          </a:xfrm>
          <a:prstGeom prst="rect">
            <a:avLst/>
          </a:prstGeom>
        </p:spPr>
      </p:pic>
      <p:pic>
        <p:nvPicPr>
          <p:cNvPr id="6" name="Imagen 6" descr="Imagen que contiene Texto&#10;&#10;Descripción generada automáticamente">
            <a:extLst>
              <a:ext uri="{FF2B5EF4-FFF2-40B4-BE49-F238E27FC236}">
                <a16:creationId xmlns:a16="http://schemas.microsoft.com/office/drawing/2014/main" id="{B0B7754E-069F-360A-3B6D-BB0366F1BC77}"/>
              </a:ext>
            </a:extLst>
          </p:cNvPr>
          <p:cNvPicPr>
            <a:picLocks noChangeAspect="1"/>
          </p:cNvPicPr>
          <p:nvPr/>
        </p:nvPicPr>
        <p:blipFill>
          <a:blip r:embed="rId3"/>
          <a:stretch>
            <a:fillRect/>
          </a:stretch>
        </p:blipFill>
        <p:spPr>
          <a:xfrm>
            <a:off x="8596604" y="5659752"/>
            <a:ext cx="2743200" cy="483720"/>
          </a:xfrm>
          <a:prstGeom prst="rect">
            <a:avLst/>
          </a:prstGeom>
        </p:spPr>
      </p:pic>
      <p:pic>
        <p:nvPicPr>
          <p:cNvPr id="7" name="Imagen 7">
            <a:extLst>
              <a:ext uri="{FF2B5EF4-FFF2-40B4-BE49-F238E27FC236}">
                <a16:creationId xmlns:a16="http://schemas.microsoft.com/office/drawing/2014/main" id="{72A2AEC6-960F-829B-0163-17CED0EB33A4}"/>
              </a:ext>
            </a:extLst>
          </p:cNvPr>
          <p:cNvPicPr>
            <a:picLocks noChangeAspect="1"/>
          </p:cNvPicPr>
          <p:nvPr/>
        </p:nvPicPr>
        <p:blipFill>
          <a:blip r:embed="rId4"/>
          <a:stretch>
            <a:fillRect/>
          </a:stretch>
        </p:blipFill>
        <p:spPr>
          <a:xfrm>
            <a:off x="7834605" y="1264298"/>
            <a:ext cx="4259424" cy="4290526"/>
          </a:xfrm>
          <a:prstGeom prst="rect">
            <a:avLst/>
          </a:prstGeom>
        </p:spPr>
      </p:pic>
    </p:spTree>
    <p:extLst>
      <p:ext uri="{BB962C8B-B14F-4D97-AF65-F5344CB8AC3E}">
        <p14:creationId xmlns:p14="http://schemas.microsoft.com/office/powerpoint/2010/main" val="34776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Vertex</a:t>
            </a:r>
            <a:r>
              <a:rPr lang="es-ES" dirty="0">
                <a:cs typeface="Calibri Light"/>
              </a:rPr>
              <a:t> AI ?</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a:t>Es una plataforma que reúne dos productos de GCP.</a:t>
            </a:r>
          </a:p>
          <a:p>
            <a:pPr lvl="1"/>
            <a:r>
              <a:rPr lang="es-ES" dirty="0" err="1"/>
              <a:t>AutoML</a:t>
            </a:r>
            <a:endParaRPr lang="es-ES" dirty="0"/>
          </a:p>
          <a:p>
            <a:pPr lvl="1"/>
            <a:r>
              <a:rPr lang="es-ES" dirty="0"/>
              <a:t>AI </a:t>
            </a:r>
            <a:r>
              <a:rPr lang="es-ES" dirty="0" err="1"/>
              <a:t>Platform</a:t>
            </a:r>
            <a:endParaRPr lang="es-ES"/>
          </a:p>
          <a:p>
            <a:r>
              <a:rPr lang="es-ES" dirty="0"/>
              <a:t>Además nos proporciona herramientas que cubren todo el flujo de trabajo. </a:t>
            </a:r>
          </a:p>
          <a:p>
            <a:pPr lvl="1"/>
            <a:r>
              <a:rPr lang="es-ES" dirty="0"/>
              <a:t>Notebooks</a:t>
            </a:r>
          </a:p>
          <a:p>
            <a:pPr lvl="1"/>
            <a:r>
              <a:rPr lang="es-ES" dirty="0" err="1"/>
              <a:t>Datasets</a:t>
            </a:r>
            <a:endParaRPr lang="es-ES"/>
          </a:p>
          <a:p>
            <a:pPr lvl="2"/>
            <a:r>
              <a:rPr lang="es-ES" dirty="0"/>
              <a:t>Datos Tabulados</a:t>
            </a:r>
          </a:p>
          <a:p>
            <a:pPr lvl="2"/>
            <a:r>
              <a:rPr lang="es-ES" dirty="0"/>
              <a:t>Imágenes/Video</a:t>
            </a:r>
          </a:p>
          <a:p>
            <a:pPr lvl="2"/>
            <a:r>
              <a:rPr lang="es-ES" dirty="0"/>
              <a:t>Texto</a:t>
            </a:r>
          </a:p>
          <a:p>
            <a:pPr lvl="1"/>
            <a:r>
              <a:rPr lang="es-ES" dirty="0" err="1"/>
              <a:t>Models</a:t>
            </a:r>
          </a:p>
          <a:p>
            <a:pPr lvl="2"/>
            <a:r>
              <a:rPr lang="es-ES" dirty="0"/>
              <a:t>Mediante </a:t>
            </a:r>
            <a:r>
              <a:rPr lang="es-ES" dirty="0" err="1"/>
              <a:t>AutoML</a:t>
            </a:r>
            <a:r>
              <a:rPr lang="es-ES" dirty="0"/>
              <a:t> o AI </a:t>
            </a:r>
            <a:r>
              <a:rPr lang="es-ES" dirty="0" err="1"/>
              <a:t>Platform</a:t>
            </a:r>
          </a:p>
          <a:p>
            <a:pPr lvl="1"/>
            <a:r>
              <a:rPr lang="es-ES" dirty="0" err="1"/>
              <a:t>Deploy</a:t>
            </a:r>
            <a:endParaRPr lang="es-ES"/>
          </a:p>
        </p:txBody>
      </p:sp>
    </p:spTree>
    <p:extLst>
      <p:ext uri="{BB962C8B-B14F-4D97-AF65-F5344CB8AC3E}">
        <p14:creationId xmlns:p14="http://schemas.microsoft.com/office/powerpoint/2010/main" val="376920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632030" y="1063665"/>
            <a:ext cx="3443811" cy="1756522"/>
          </a:xfrm>
        </p:spPr>
        <p:txBody>
          <a:bodyPr vert="horz" lIns="91440" tIns="45720" rIns="91440" bIns="45720" rtlCol="0" anchor="ctr">
            <a:noAutofit/>
          </a:bodyPr>
          <a:lstStyle/>
          <a:p>
            <a:r>
              <a:rPr lang="es-ES" dirty="0">
                <a:latin typeface="Consolas"/>
              </a:rPr>
              <a:t>ROC AUC</a:t>
            </a:r>
          </a:p>
          <a:p>
            <a:pPr lvl="1"/>
            <a:r>
              <a:rPr lang="es-ES" sz="1800" dirty="0">
                <a:latin typeface="Consolas"/>
              </a:rPr>
              <a:t>1 Clasificador perfecto</a:t>
            </a:r>
          </a:p>
          <a:p>
            <a:pPr lvl="1"/>
            <a:r>
              <a:rPr lang="es-ES" sz="1800" dirty="0">
                <a:latin typeface="Consolas"/>
              </a:rPr>
              <a:t>0.5 Clasificador aleatorio</a:t>
            </a:r>
          </a:p>
          <a:p>
            <a:pPr lvl="1"/>
            <a:endParaRPr lang="es-ES" dirty="0">
              <a:latin typeface="Consolas"/>
            </a:endParaRPr>
          </a:p>
        </p:txBody>
      </p:sp>
      <p:pic>
        <p:nvPicPr>
          <p:cNvPr id="7" name="Imagen 7">
            <a:extLst>
              <a:ext uri="{FF2B5EF4-FFF2-40B4-BE49-F238E27FC236}">
                <a16:creationId xmlns:a16="http://schemas.microsoft.com/office/drawing/2014/main" id="{72A2AEC6-960F-829B-0163-17CED0EB33A4}"/>
              </a:ext>
            </a:extLst>
          </p:cNvPr>
          <p:cNvPicPr>
            <a:picLocks noChangeAspect="1"/>
          </p:cNvPicPr>
          <p:nvPr/>
        </p:nvPicPr>
        <p:blipFill>
          <a:blip r:embed="rId2"/>
          <a:stretch>
            <a:fillRect/>
          </a:stretch>
        </p:blipFill>
        <p:spPr>
          <a:xfrm>
            <a:off x="8386666" y="489887"/>
            <a:ext cx="3490099" cy="3521200"/>
          </a:xfrm>
          <a:prstGeom prst="rect">
            <a:avLst/>
          </a:prstGeom>
        </p:spPr>
      </p:pic>
      <p:sp>
        <p:nvSpPr>
          <p:cNvPr id="3" name="CuadroTexto 2">
            <a:extLst>
              <a:ext uri="{FF2B5EF4-FFF2-40B4-BE49-F238E27FC236}">
                <a16:creationId xmlns:a16="http://schemas.microsoft.com/office/drawing/2014/main" id="{E8C1E8EF-65B8-FAC3-5A17-3EBEA0021DDE}"/>
              </a:ext>
            </a:extLst>
          </p:cNvPr>
          <p:cNvSpPr txBox="1"/>
          <p:nvPr/>
        </p:nvSpPr>
        <p:spPr>
          <a:xfrm>
            <a:off x="5221254" y="4688633"/>
            <a:ext cx="646358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s-ES" dirty="0"/>
              <a:t>¿Qué significa un clasificador con una ROC AUC &lt; 0.5 ?</a:t>
            </a:r>
          </a:p>
          <a:p>
            <a:pPr marL="285750" indent="-285750">
              <a:buFont typeface="Calibri"/>
              <a:buChar char="-"/>
            </a:pPr>
            <a:r>
              <a:rPr lang="es-ES" dirty="0"/>
              <a:t>¿Sería útil un clasificador con una ROC AUC = 0?</a:t>
            </a:r>
          </a:p>
          <a:p>
            <a:endParaRPr lang="es-ES" dirty="0"/>
          </a:p>
        </p:txBody>
      </p:sp>
    </p:spTree>
    <p:extLst>
      <p:ext uri="{BB962C8B-B14F-4D97-AF65-F5344CB8AC3E}">
        <p14:creationId xmlns:p14="http://schemas.microsoft.com/office/powerpoint/2010/main" val="1547736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3443811" cy="1756522"/>
          </a:xfrm>
        </p:spPr>
        <p:txBody>
          <a:bodyPr vert="horz" lIns="91440" tIns="45720" rIns="91440" bIns="45720" rtlCol="0" anchor="ctr">
            <a:noAutofit/>
          </a:bodyPr>
          <a:lstStyle/>
          <a:p>
            <a:r>
              <a:rPr lang="es-ES" dirty="0">
                <a:latin typeface="Consolas"/>
              </a:rPr>
              <a:t>Matriz de confusión</a:t>
            </a:r>
            <a:endParaRPr lang="es-ES" dirty="0"/>
          </a:p>
          <a:p>
            <a:pPr marL="0" indent="0">
              <a:buNone/>
            </a:pPr>
            <a:r>
              <a:rPr lang="es-ES" dirty="0">
                <a:latin typeface="Consolas"/>
              </a:rPr>
              <a:t>Se trata de una tabla donde se indica la cantidad de predicciones de una clase frente a la clase verdadera.</a:t>
            </a:r>
          </a:p>
          <a:p>
            <a:pPr lvl="1"/>
            <a:endParaRPr lang="es-ES" dirty="0">
              <a:latin typeface="Consolas"/>
            </a:endParaRPr>
          </a:p>
        </p:txBody>
      </p:sp>
      <p:pic>
        <p:nvPicPr>
          <p:cNvPr id="4" name="Imagen 4" descr="Gráfico&#10;&#10;Descripción generada automáticamente">
            <a:extLst>
              <a:ext uri="{FF2B5EF4-FFF2-40B4-BE49-F238E27FC236}">
                <a16:creationId xmlns:a16="http://schemas.microsoft.com/office/drawing/2014/main" id="{D0464B41-130F-5C62-C22C-A17DC453131C}"/>
              </a:ext>
            </a:extLst>
          </p:cNvPr>
          <p:cNvPicPr>
            <a:picLocks noChangeAspect="1"/>
          </p:cNvPicPr>
          <p:nvPr/>
        </p:nvPicPr>
        <p:blipFill>
          <a:blip r:embed="rId2"/>
          <a:stretch>
            <a:fillRect/>
          </a:stretch>
        </p:blipFill>
        <p:spPr>
          <a:xfrm>
            <a:off x="8276464" y="2578"/>
            <a:ext cx="3930161" cy="2608311"/>
          </a:xfrm>
          <a:prstGeom prst="rect">
            <a:avLst/>
          </a:prstGeom>
        </p:spPr>
      </p:pic>
      <p:pic>
        <p:nvPicPr>
          <p:cNvPr id="5" name="Imagen 5" descr="Tabla&#10;&#10;Descripción generada automáticamente">
            <a:extLst>
              <a:ext uri="{FF2B5EF4-FFF2-40B4-BE49-F238E27FC236}">
                <a16:creationId xmlns:a16="http://schemas.microsoft.com/office/drawing/2014/main" id="{156A45EB-D487-B3C0-2274-A14681BEB586}"/>
              </a:ext>
            </a:extLst>
          </p:cNvPr>
          <p:cNvPicPr>
            <a:picLocks noChangeAspect="1"/>
          </p:cNvPicPr>
          <p:nvPr/>
        </p:nvPicPr>
        <p:blipFill>
          <a:blip r:embed="rId3"/>
          <a:stretch>
            <a:fillRect/>
          </a:stretch>
        </p:blipFill>
        <p:spPr>
          <a:xfrm>
            <a:off x="6200402" y="3632300"/>
            <a:ext cx="4694853" cy="2522672"/>
          </a:xfrm>
          <a:prstGeom prst="rect">
            <a:avLst/>
          </a:prstGeom>
        </p:spPr>
      </p:pic>
    </p:spTree>
    <p:extLst>
      <p:ext uri="{BB962C8B-B14F-4D97-AF65-F5344CB8AC3E}">
        <p14:creationId xmlns:p14="http://schemas.microsoft.com/office/powerpoint/2010/main" val="3611858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a:t>Model Metrics</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7106076" cy="1756522"/>
          </a:xfrm>
        </p:spPr>
        <p:txBody>
          <a:bodyPr vert="horz" lIns="91440" tIns="45720" rIns="91440" bIns="45720" rtlCol="0" anchor="ctr">
            <a:noAutofit/>
          </a:bodyPr>
          <a:lstStyle/>
          <a:p>
            <a:r>
              <a:rPr lang="es-ES" dirty="0" err="1">
                <a:latin typeface="Consolas"/>
              </a:rPr>
              <a:t>IoU</a:t>
            </a:r>
            <a:r>
              <a:rPr lang="es-ES" dirty="0">
                <a:latin typeface="Consolas"/>
              </a:rPr>
              <a:t> </a:t>
            </a:r>
            <a:r>
              <a:rPr lang="es-ES" dirty="0" err="1">
                <a:latin typeface="Consolas"/>
              </a:rPr>
              <a:t>Intersection</a:t>
            </a:r>
            <a:r>
              <a:rPr lang="es-ES" dirty="0">
                <a:latin typeface="Consolas"/>
              </a:rPr>
              <a:t> </a:t>
            </a:r>
            <a:r>
              <a:rPr lang="es-ES" dirty="0" err="1">
                <a:latin typeface="Consolas"/>
              </a:rPr>
              <a:t>Over</a:t>
            </a:r>
            <a:r>
              <a:rPr lang="es-ES" dirty="0">
                <a:latin typeface="Consolas"/>
              </a:rPr>
              <a:t> </a:t>
            </a:r>
            <a:r>
              <a:rPr lang="es-ES" dirty="0" err="1">
                <a:latin typeface="Consolas"/>
              </a:rPr>
              <a:t>Union</a:t>
            </a:r>
            <a:endParaRPr lang="es-ES">
              <a:latin typeface="Consolas"/>
            </a:endParaRPr>
          </a:p>
          <a:p>
            <a:pPr marL="0" indent="0">
              <a:buNone/>
            </a:pPr>
            <a:r>
              <a:rPr lang="es-ES" dirty="0">
                <a:ea typeface="+mn-lt"/>
                <a:cs typeface="+mn-lt"/>
              </a:rPr>
              <a:t>Esta es una métrica exclusivamente de visión por computador. Se trata de una métrica de similitud, por lo tanto, cuanto mayor es la cifra mayor similitud. Su valor esta acotado entre 0 y 1. </a:t>
            </a:r>
          </a:p>
        </p:txBody>
      </p:sp>
      <p:pic>
        <p:nvPicPr>
          <p:cNvPr id="3" name="Imagen 5">
            <a:extLst>
              <a:ext uri="{FF2B5EF4-FFF2-40B4-BE49-F238E27FC236}">
                <a16:creationId xmlns:a16="http://schemas.microsoft.com/office/drawing/2014/main" id="{B9FC4D37-9018-FDDA-B5D6-B79C6A5E0AA7}"/>
              </a:ext>
            </a:extLst>
          </p:cNvPr>
          <p:cNvPicPr>
            <a:picLocks noChangeAspect="1"/>
          </p:cNvPicPr>
          <p:nvPr/>
        </p:nvPicPr>
        <p:blipFill>
          <a:blip r:embed="rId2"/>
          <a:stretch>
            <a:fillRect/>
          </a:stretch>
        </p:blipFill>
        <p:spPr>
          <a:xfrm>
            <a:off x="4903237" y="3303633"/>
            <a:ext cx="3598506" cy="1735855"/>
          </a:xfrm>
          <a:prstGeom prst="rect">
            <a:avLst/>
          </a:prstGeom>
        </p:spPr>
      </p:pic>
      <p:pic>
        <p:nvPicPr>
          <p:cNvPr id="6" name="Imagen 6" descr="Una señal de alto en un poste&#10;&#10;Descripción generada automáticamente">
            <a:extLst>
              <a:ext uri="{FF2B5EF4-FFF2-40B4-BE49-F238E27FC236}">
                <a16:creationId xmlns:a16="http://schemas.microsoft.com/office/drawing/2014/main" id="{ABD51EBA-49B3-F237-E4CA-059A7F07A91D}"/>
              </a:ext>
            </a:extLst>
          </p:cNvPr>
          <p:cNvPicPr>
            <a:picLocks noChangeAspect="1"/>
          </p:cNvPicPr>
          <p:nvPr/>
        </p:nvPicPr>
        <p:blipFill>
          <a:blip r:embed="rId3"/>
          <a:stretch>
            <a:fillRect/>
          </a:stretch>
        </p:blipFill>
        <p:spPr>
          <a:xfrm>
            <a:off x="8892073" y="3146749"/>
            <a:ext cx="2743200" cy="2057400"/>
          </a:xfrm>
          <a:prstGeom prst="rect">
            <a:avLst/>
          </a:prstGeom>
        </p:spPr>
      </p:pic>
    </p:spTree>
    <p:extLst>
      <p:ext uri="{BB962C8B-B14F-4D97-AF65-F5344CB8AC3E}">
        <p14:creationId xmlns:p14="http://schemas.microsoft.com/office/powerpoint/2010/main" val="4225479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a:t>Model Information</a:t>
            </a:r>
          </a:p>
        </p:txBody>
      </p:sp>
      <p:sp>
        <p:nvSpPr>
          <p:cNvPr id="13" name="Marcador de contenido 2">
            <a:extLst>
              <a:ext uri="{FF2B5EF4-FFF2-40B4-BE49-F238E27FC236}">
                <a16:creationId xmlns:a16="http://schemas.microsoft.com/office/drawing/2014/main" id="{7DFE7CCC-52D8-9987-EAEF-311B855B29E2}"/>
              </a:ext>
            </a:extLst>
          </p:cNvPr>
          <p:cNvSpPr>
            <a:spLocks noGrp="1"/>
          </p:cNvSpPr>
          <p:nvPr>
            <p:ph idx="1"/>
          </p:nvPr>
        </p:nvSpPr>
        <p:spPr>
          <a:xfrm>
            <a:off x="4733112" y="1079216"/>
            <a:ext cx="3443811" cy="1756522"/>
          </a:xfrm>
        </p:spPr>
        <p:txBody>
          <a:bodyPr vert="horz" lIns="91440" tIns="45720" rIns="91440" bIns="45720" rtlCol="0" anchor="ctr">
            <a:noAutofit/>
          </a:bodyPr>
          <a:lstStyle/>
          <a:p>
            <a:r>
              <a:rPr lang="es-ES" dirty="0" err="1">
                <a:latin typeface="Consolas"/>
              </a:rPr>
              <a:t>Feature</a:t>
            </a:r>
            <a:r>
              <a:rPr lang="es-ES" dirty="0">
                <a:latin typeface="Consolas"/>
              </a:rPr>
              <a:t> </a:t>
            </a:r>
            <a:r>
              <a:rPr lang="es-ES" dirty="0" err="1">
                <a:latin typeface="Consolas"/>
              </a:rPr>
              <a:t>importance</a:t>
            </a:r>
            <a:endParaRPr lang="es-ES" dirty="0" err="1">
              <a:latin typeface="Rockwell" panose="02060603020205020403"/>
            </a:endParaRPr>
          </a:p>
          <a:p>
            <a:pPr lvl="1"/>
            <a:endParaRPr lang="es-ES" dirty="0">
              <a:latin typeface="Consolas"/>
            </a:endParaRPr>
          </a:p>
        </p:txBody>
      </p:sp>
      <p:pic>
        <p:nvPicPr>
          <p:cNvPr id="3" name="Imagen 5" descr="Gráfico, Gráfico de barras&#10;&#10;Descripción generada automáticamente">
            <a:extLst>
              <a:ext uri="{FF2B5EF4-FFF2-40B4-BE49-F238E27FC236}">
                <a16:creationId xmlns:a16="http://schemas.microsoft.com/office/drawing/2014/main" id="{439F977E-3010-27F7-B097-F1F4C951B5E2}"/>
              </a:ext>
            </a:extLst>
          </p:cNvPr>
          <p:cNvPicPr>
            <a:picLocks noChangeAspect="1"/>
          </p:cNvPicPr>
          <p:nvPr/>
        </p:nvPicPr>
        <p:blipFill>
          <a:blip r:embed="rId2"/>
          <a:stretch>
            <a:fillRect/>
          </a:stretch>
        </p:blipFill>
        <p:spPr>
          <a:xfrm>
            <a:off x="4988768" y="2163147"/>
            <a:ext cx="6871995" cy="3122643"/>
          </a:xfrm>
          <a:prstGeom prst="rect">
            <a:avLst/>
          </a:prstGeom>
        </p:spPr>
      </p:pic>
    </p:spTree>
    <p:extLst>
      <p:ext uri="{BB962C8B-B14F-4D97-AF65-F5344CB8AC3E}">
        <p14:creationId xmlns:p14="http://schemas.microsoft.com/office/powerpoint/2010/main" val="3260890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sp>
        <p:nvSpPr>
          <p:cNvPr id="5" name="Marcador de contenido 4">
            <a:extLst>
              <a:ext uri="{FF2B5EF4-FFF2-40B4-BE49-F238E27FC236}">
                <a16:creationId xmlns:a16="http://schemas.microsoft.com/office/drawing/2014/main" id="{0A4095EB-8276-4D11-EF55-F9B8406D4CFC}"/>
              </a:ext>
            </a:extLst>
          </p:cNvPr>
          <p:cNvSpPr>
            <a:spLocks noGrp="1"/>
          </p:cNvSpPr>
          <p:nvPr>
            <p:ph idx="1"/>
          </p:nvPr>
        </p:nvSpPr>
        <p:spPr>
          <a:xfrm>
            <a:off x="5118447" y="173369"/>
            <a:ext cx="6281873" cy="5194193"/>
          </a:xfrm>
        </p:spPr>
        <p:txBody>
          <a:bodyPr>
            <a:normAutofit/>
          </a:bodyPr>
          <a:lstStyle/>
          <a:p>
            <a:r>
              <a:rPr lang="es-ES" dirty="0"/>
              <a:t>Como su propio nombre indica, este es posiblemente el producto estrella de </a:t>
            </a:r>
            <a:r>
              <a:rPr lang="es-ES" dirty="0" err="1"/>
              <a:t>Vertex</a:t>
            </a:r>
            <a:r>
              <a:rPr lang="es-ES" dirty="0"/>
              <a:t> AI, pues nos permite entrenar un modelo simplemente pulsando un botón.</a:t>
            </a:r>
          </a:p>
          <a:p>
            <a:endParaRPr lang="es-ES" dirty="0"/>
          </a:p>
          <a:p>
            <a:r>
              <a:rPr lang="es-ES" dirty="0"/>
              <a:t>A continuación, y partiendo de un </a:t>
            </a:r>
            <a:r>
              <a:rPr lang="es-ES" dirty="0" err="1"/>
              <a:t>dataset</a:t>
            </a:r>
            <a:r>
              <a:rPr lang="es-ES" dirty="0"/>
              <a:t> ya configurado. Vemos la siguiente posibilidad.</a:t>
            </a:r>
          </a:p>
          <a:p>
            <a:pPr marL="0" indent="0">
              <a:buNone/>
            </a:pPr>
            <a:endParaRPr lang="es-ES" dirty="0"/>
          </a:p>
        </p:txBody>
      </p:sp>
    </p:spTree>
    <p:extLst>
      <p:ext uri="{BB962C8B-B14F-4D97-AF65-F5344CB8AC3E}">
        <p14:creationId xmlns:p14="http://schemas.microsoft.com/office/powerpoint/2010/main" val="240338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6" name="Imagen 6" descr="Interfaz de usuario gráfica, Aplicación&#10;&#10;Descripción generada automáticamente">
            <a:extLst>
              <a:ext uri="{FF2B5EF4-FFF2-40B4-BE49-F238E27FC236}">
                <a16:creationId xmlns:a16="http://schemas.microsoft.com/office/drawing/2014/main" id="{771D8029-0F37-E1C1-D9BB-7392FCEB3B60}"/>
              </a:ext>
            </a:extLst>
          </p:cNvPr>
          <p:cNvPicPr>
            <a:picLocks noGrp="1" noChangeAspect="1"/>
          </p:cNvPicPr>
          <p:nvPr>
            <p:ph idx="1"/>
          </p:nvPr>
        </p:nvPicPr>
        <p:blipFill>
          <a:blip r:embed="rId2"/>
          <a:stretch>
            <a:fillRect/>
          </a:stretch>
        </p:blipFill>
        <p:spPr>
          <a:xfrm>
            <a:off x="4745223" y="2368356"/>
            <a:ext cx="7448199" cy="2678119"/>
          </a:xfrm>
        </p:spPr>
      </p:pic>
      <p:sp>
        <p:nvSpPr>
          <p:cNvPr id="7" name="CuadroTexto 6">
            <a:extLst>
              <a:ext uri="{FF2B5EF4-FFF2-40B4-BE49-F238E27FC236}">
                <a16:creationId xmlns:a16="http://schemas.microsoft.com/office/drawing/2014/main" id="{FDC9FF3D-EA47-2B58-E197-1939203ECA7D}"/>
              </a:ext>
            </a:extLst>
          </p:cNvPr>
          <p:cNvSpPr txBox="1"/>
          <p:nvPr/>
        </p:nvSpPr>
        <p:spPr>
          <a:xfrm>
            <a:off x="5236805" y="1185764"/>
            <a:ext cx="595817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Vamos a mostrar como entrenar un modelo con </a:t>
            </a:r>
            <a:r>
              <a:rPr lang="es-ES" dirty="0" err="1"/>
              <a:t>AutoML</a:t>
            </a:r>
            <a:r>
              <a:rPr lang="es-ES" dirty="0"/>
              <a:t> partiendo de </a:t>
            </a:r>
            <a:r>
              <a:rPr lang="es-ES" dirty="0" err="1"/>
              <a:t>dataset</a:t>
            </a:r>
            <a:r>
              <a:rPr lang="es-ES" dirty="0"/>
              <a:t> de datos tabulados (CSV)</a:t>
            </a:r>
          </a:p>
        </p:txBody>
      </p:sp>
    </p:spTree>
    <p:extLst>
      <p:ext uri="{BB962C8B-B14F-4D97-AF65-F5344CB8AC3E}">
        <p14:creationId xmlns:p14="http://schemas.microsoft.com/office/powerpoint/2010/main" val="62761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sp>
        <p:nvSpPr>
          <p:cNvPr id="7" name="CuadroTexto 6">
            <a:extLst>
              <a:ext uri="{FF2B5EF4-FFF2-40B4-BE49-F238E27FC236}">
                <a16:creationId xmlns:a16="http://schemas.microsoft.com/office/drawing/2014/main" id="{F3AC2BD9-F041-EA6B-FD32-305D0A3EA944}"/>
              </a:ext>
            </a:extLst>
          </p:cNvPr>
          <p:cNvSpPr txBox="1"/>
          <p:nvPr/>
        </p:nvSpPr>
        <p:spPr>
          <a:xfrm>
            <a:off x="5516723" y="4723622"/>
            <a:ext cx="46052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Vemos que la única opción que tenemos que tocar es si en el caso de </a:t>
            </a:r>
          </a:p>
          <a:p>
            <a:r>
              <a:rPr lang="es-ES" dirty="0" err="1"/>
              <a:t>Objective</a:t>
            </a:r>
            <a:r>
              <a:rPr lang="es-ES" dirty="0"/>
              <a:t>: </a:t>
            </a:r>
            <a:r>
              <a:rPr lang="es-ES" dirty="0" err="1"/>
              <a:t>Classification</a:t>
            </a:r>
            <a:r>
              <a:rPr lang="es-ES" dirty="0"/>
              <a:t> o </a:t>
            </a:r>
            <a:r>
              <a:rPr lang="es-ES" dirty="0" err="1"/>
              <a:t>Regression</a:t>
            </a:r>
            <a:endParaRPr lang="es-ES" dirty="0"/>
          </a:p>
        </p:txBody>
      </p:sp>
      <p:pic>
        <p:nvPicPr>
          <p:cNvPr id="10" name="Imagen 10" descr="Interfaz de usuario gráfica, Texto, Aplicación, Correo electrónico&#10;&#10;Descripción generada automáticamente">
            <a:extLst>
              <a:ext uri="{FF2B5EF4-FFF2-40B4-BE49-F238E27FC236}">
                <a16:creationId xmlns:a16="http://schemas.microsoft.com/office/drawing/2014/main" id="{8F6486FB-3547-BD38-7A4A-A32AF5A38EFC}"/>
              </a:ext>
            </a:extLst>
          </p:cNvPr>
          <p:cNvPicPr>
            <a:picLocks noGrp="1" noChangeAspect="1"/>
          </p:cNvPicPr>
          <p:nvPr>
            <p:ph idx="1"/>
          </p:nvPr>
        </p:nvPicPr>
        <p:blipFill>
          <a:blip r:embed="rId2"/>
          <a:stretch>
            <a:fillRect/>
          </a:stretch>
        </p:blipFill>
        <p:spPr>
          <a:xfrm>
            <a:off x="5118447" y="1183838"/>
            <a:ext cx="6437383" cy="3328765"/>
          </a:xfrm>
        </p:spPr>
      </p:pic>
    </p:spTree>
    <p:extLst>
      <p:ext uri="{BB962C8B-B14F-4D97-AF65-F5344CB8AC3E}">
        <p14:creationId xmlns:p14="http://schemas.microsoft.com/office/powerpoint/2010/main" val="368638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6" name="Imagen 7" descr="Interfaz de usuario gráfica, Texto, Aplicación, Correo electrónico&#10;&#10;Descripción generada automáticamente">
            <a:extLst>
              <a:ext uri="{FF2B5EF4-FFF2-40B4-BE49-F238E27FC236}">
                <a16:creationId xmlns:a16="http://schemas.microsoft.com/office/drawing/2014/main" id="{F0584911-E3C3-44EB-C59D-A890FAF487DC}"/>
              </a:ext>
            </a:extLst>
          </p:cNvPr>
          <p:cNvPicPr>
            <a:picLocks noGrp="1" noChangeAspect="1"/>
          </p:cNvPicPr>
          <p:nvPr>
            <p:ph idx="1"/>
          </p:nvPr>
        </p:nvPicPr>
        <p:blipFill>
          <a:blip r:embed="rId2"/>
          <a:stretch>
            <a:fillRect/>
          </a:stretch>
        </p:blipFill>
        <p:spPr>
          <a:xfrm>
            <a:off x="4885182" y="1155290"/>
            <a:ext cx="6281873" cy="4497761"/>
          </a:xfrm>
        </p:spPr>
      </p:pic>
    </p:spTree>
    <p:extLst>
      <p:ext uri="{BB962C8B-B14F-4D97-AF65-F5344CB8AC3E}">
        <p14:creationId xmlns:p14="http://schemas.microsoft.com/office/powerpoint/2010/main" val="2075496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7" name="Imagen 7" descr="Interfaz de usuario gráfica, Tabla&#10;&#10;Descripción generada automáticamente">
            <a:extLst>
              <a:ext uri="{FF2B5EF4-FFF2-40B4-BE49-F238E27FC236}">
                <a16:creationId xmlns:a16="http://schemas.microsoft.com/office/drawing/2014/main" id="{25B7CA8D-408E-8BD2-2887-FF1996692B36}"/>
              </a:ext>
            </a:extLst>
          </p:cNvPr>
          <p:cNvPicPr>
            <a:picLocks noChangeAspect="1"/>
          </p:cNvPicPr>
          <p:nvPr/>
        </p:nvPicPr>
        <p:blipFill>
          <a:blip r:embed="rId2"/>
          <a:stretch>
            <a:fillRect/>
          </a:stretch>
        </p:blipFill>
        <p:spPr>
          <a:xfrm>
            <a:off x="5346441" y="749727"/>
            <a:ext cx="5449077" cy="5342993"/>
          </a:xfrm>
          <a:prstGeom prst="rect">
            <a:avLst/>
          </a:prstGeom>
        </p:spPr>
      </p:pic>
    </p:spTree>
    <p:extLst>
      <p:ext uri="{BB962C8B-B14F-4D97-AF65-F5344CB8AC3E}">
        <p14:creationId xmlns:p14="http://schemas.microsoft.com/office/powerpoint/2010/main" val="2785704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7"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7" name="Group 36">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8" name="Rectangle 37">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Isosceles Triangle 38">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2" name="Rectangle 41">
            <a:extLst>
              <a:ext uri="{FF2B5EF4-FFF2-40B4-BE49-F238E27FC236}">
                <a16:creationId xmlns:a16="http://schemas.microsoft.com/office/drawing/2014/main" id="{9499C9FE-4B17-4937-9EB8-3E1A97E32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A1AA859-8E3B-49BF-83F6-ADF050A2C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5" name="Freeform 5">
              <a:extLst>
                <a:ext uri="{FF2B5EF4-FFF2-40B4-BE49-F238E27FC236}">
                  <a16:creationId xmlns:a16="http://schemas.microsoft.com/office/drawing/2014/main" id="{EA5E9A71-2A94-4FAA-859F-1930C2E91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5C43A1A-EE63-4F18-BA50-6BCC0C5FB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20E631E-2C68-4E27-B833-094ECE5095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446723A-FC6F-4012-8557-06069FA13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9">
              <a:extLst>
                <a:ext uri="{FF2B5EF4-FFF2-40B4-BE49-F238E27FC236}">
                  <a16:creationId xmlns:a16="http://schemas.microsoft.com/office/drawing/2014/main" id="{7F3D87D4-252C-4471-A220-28B58BF439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0">
              <a:extLst>
                <a:ext uri="{FF2B5EF4-FFF2-40B4-BE49-F238E27FC236}">
                  <a16:creationId xmlns:a16="http://schemas.microsoft.com/office/drawing/2014/main" id="{054B916A-0FD0-4006-BD6C-9D29CA03A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133C3B4-D163-43CB-B3FC-A1B9A1DC38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44DECBCA-815C-4296-B4DA-F12AD81F2D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B6C3CA6F-2113-4095-B77D-19519074C1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6A23EEC5-4C2F-4460-B6F6-A6852C46F1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CAEC751-845A-4873-BCB3-29B7EF60F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FA38FC93-11A4-4EB5-BC13-85FB353CD1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7">
              <a:extLst>
                <a:ext uri="{FF2B5EF4-FFF2-40B4-BE49-F238E27FC236}">
                  <a16:creationId xmlns:a16="http://schemas.microsoft.com/office/drawing/2014/main" id="{B5B6AC4D-E640-47F2-AA5A-9F9A1DB88E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8">
              <a:extLst>
                <a:ext uri="{FF2B5EF4-FFF2-40B4-BE49-F238E27FC236}">
                  <a16:creationId xmlns:a16="http://schemas.microsoft.com/office/drawing/2014/main" id="{962630FB-473F-4D83-8B9F-EC52E31CA5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a:extLst>
                <a:ext uri="{FF2B5EF4-FFF2-40B4-BE49-F238E27FC236}">
                  <a16:creationId xmlns:a16="http://schemas.microsoft.com/office/drawing/2014/main" id="{035721E2-E73B-4E57-92E2-DE71F0D170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3071D074-66CD-4273-AF66-207364BA3E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1">
              <a:extLst>
                <a:ext uri="{FF2B5EF4-FFF2-40B4-BE49-F238E27FC236}">
                  <a16:creationId xmlns:a16="http://schemas.microsoft.com/office/drawing/2014/main" id="{4197CB22-95EA-4E41-94A6-6BCE8C0278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2">
              <a:extLst>
                <a:ext uri="{FF2B5EF4-FFF2-40B4-BE49-F238E27FC236}">
                  <a16:creationId xmlns:a16="http://schemas.microsoft.com/office/drawing/2014/main" id="{622F5B4E-EBC2-4021-A986-B40B49442B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3">
              <a:extLst>
                <a:ext uri="{FF2B5EF4-FFF2-40B4-BE49-F238E27FC236}">
                  <a16:creationId xmlns:a16="http://schemas.microsoft.com/office/drawing/2014/main" id="{A1450C78-508B-412D-8354-C6AE7E9F93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0D2C6055-EB42-4E7C-B358-308A54C71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7084" y="1186483"/>
            <a:ext cx="3822597" cy="4477933"/>
            <a:chOff x="807084" y="1186483"/>
            <a:chExt cx="3822597" cy="4477933"/>
          </a:xfrm>
        </p:grpSpPr>
        <p:sp>
          <p:nvSpPr>
            <p:cNvPr id="66" name="Rectangle 65">
              <a:extLst>
                <a:ext uri="{FF2B5EF4-FFF2-40B4-BE49-F238E27FC236}">
                  <a16:creationId xmlns:a16="http://schemas.microsoft.com/office/drawing/2014/main" id="{8A0384A8-C4E8-407C-BD44-2B989327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39">
              <a:extLst>
                <a:ext uri="{FF2B5EF4-FFF2-40B4-BE49-F238E27FC236}">
                  <a16:creationId xmlns:a16="http://schemas.microsoft.com/office/drawing/2014/main" id="{B7F9FA9E-2650-4B17-BA91-C12C0C5F9D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96B943E-BAEE-4DC2-87CB-78F6E433D5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A55C2F8-D520-AC00-B3E3-C772D9BEC2D1}"/>
              </a:ext>
            </a:extLst>
          </p:cNvPr>
          <p:cNvSpPr>
            <a:spLocks noGrp="1"/>
          </p:cNvSpPr>
          <p:nvPr>
            <p:ph type="title"/>
          </p:nvPr>
        </p:nvSpPr>
        <p:spPr>
          <a:xfrm>
            <a:off x="895415" y="2075504"/>
            <a:ext cx="3654569" cy="2042725"/>
          </a:xfrm>
        </p:spPr>
        <p:txBody>
          <a:bodyPr vert="horz" lIns="228600" tIns="228600" rIns="228600" bIns="0" rtlCol="0" anchor="b">
            <a:normAutofit/>
          </a:bodyPr>
          <a:lstStyle/>
          <a:p>
            <a:pPr>
              <a:lnSpc>
                <a:spcPct val="80000"/>
              </a:lnSpc>
            </a:pPr>
            <a:r>
              <a:rPr lang="en-US" sz="5400" dirty="0" err="1"/>
              <a:t>AutoML</a:t>
            </a:r>
            <a:endParaRPr lang="en-US" sz="5400" dirty="0" err="1">
              <a:cs typeface="Calibri Light"/>
            </a:endParaRPr>
          </a:p>
        </p:txBody>
      </p:sp>
      <p:pic>
        <p:nvPicPr>
          <p:cNvPr id="3" name="Imagen 3" descr="Interfaz de usuario gráfica, Texto, Aplicación, Correo electrónico&#10;&#10;Descripción generada automáticamente">
            <a:extLst>
              <a:ext uri="{FF2B5EF4-FFF2-40B4-BE49-F238E27FC236}">
                <a16:creationId xmlns:a16="http://schemas.microsoft.com/office/drawing/2014/main" id="{5FCD2395-A5A7-47F5-1E18-EAF34D24B775}"/>
              </a:ext>
            </a:extLst>
          </p:cNvPr>
          <p:cNvPicPr>
            <a:picLocks noChangeAspect="1"/>
          </p:cNvPicPr>
          <p:nvPr/>
        </p:nvPicPr>
        <p:blipFill>
          <a:blip r:embed="rId2"/>
          <a:stretch>
            <a:fillRect/>
          </a:stretch>
        </p:blipFill>
        <p:spPr>
          <a:xfrm>
            <a:off x="4879910" y="2073879"/>
            <a:ext cx="6747587" cy="2305913"/>
          </a:xfrm>
          <a:prstGeom prst="rect">
            <a:avLst/>
          </a:prstGeom>
        </p:spPr>
      </p:pic>
    </p:spTree>
    <p:extLst>
      <p:ext uri="{BB962C8B-B14F-4D97-AF65-F5344CB8AC3E}">
        <p14:creationId xmlns:p14="http://schemas.microsoft.com/office/powerpoint/2010/main" val="120127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Vertex</a:t>
            </a:r>
            <a:r>
              <a:rPr lang="es-ES" dirty="0">
                <a:cs typeface="Calibri Light"/>
              </a:rPr>
              <a:t> AI ?</a:t>
            </a:r>
            <a:endParaRPr lang="es-ES" dirty="0"/>
          </a:p>
        </p:txBody>
      </p:sp>
      <p:pic>
        <p:nvPicPr>
          <p:cNvPr id="6" name="Imagen 6" descr="Diagrama&#10;&#10;Descripción generada automáticamente">
            <a:extLst>
              <a:ext uri="{FF2B5EF4-FFF2-40B4-BE49-F238E27FC236}">
                <a16:creationId xmlns:a16="http://schemas.microsoft.com/office/drawing/2014/main" id="{DB62EA8E-E47E-2ECA-A82B-77C6D4576C83}"/>
              </a:ext>
            </a:extLst>
          </p:cNvPr>
          <p:cNvPicPr>
            <a:picLocks noChangeAspect="1"/>
          </p:cNvPicPr>
          <p:nvPr/>
        </p:nvPicPr>
        <p:blipFill>
          <a:blip r:embed="rId2"/>
          <a:stretch>
            <a:fillRect/>
          </a:stretch>
        </p:blipFill>
        <p:spPr>
          <a:xfrm>
            <a:off x="5365730" y="1111231"/>
            <a:ext cx="5612363" cy="4736022"/>
          </a:xfrm>
          <a:prstGeom prst="rect">
            <a:avLst/>
          </a:prstGeom>
        </p:spPr>
      </p:pic>
    </p:spTree>
    <p:extLst>
      <p:ext uri="{BB962C8B-B14F-4D97-AF65-F5344CB8AC3E}">
        <p14:creationId xmlns:p14="http://schemas.microsoft.com/office/powerpoint/2010/main" val="1376272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6281873" cy="1088725"/>
          </a:xfrm>
        </p:spPr>
        <p:txBody>
          <a:bodyPr/>
          <a:lstStyle/>
          <a:p>
            <a:r>
              <a:rPr lang="es-ES" dirty="0">
                <a:ea typeface="+mn-lt"/>
                <a:cs typeface="+mn-lt"/>
              </a:rPr>
              <a:t>Una vez entrenado un modelo, en la sección de </a:t>
            </a:r>
            <a:r>
              <a:rPr lang="es-ES" dirty="0" err="1">
                <a:ea typeface="+mn-lt"/>
                <a:cs typeface="+mn-lt"/>
              </a:rPr>
              <a:t>models</a:t>
            </a:r>
            <a:r>
              <a:rPr lang="es-ES" dirty="0">
                <a:ea typeface="+mn-lt"/>
                <a:cs typeface="+mn-lt"/>
              </a:rPr>
              <a:t> seleccionamos el modelo el cual deseamos crear un </a:t>
            </a:r>
            <a:r>
              <a:rPr lang="es-ES" dirty="0" err="1">
                <a:ea typeface="+mn-lt"/>
                <a:cs typeface="+mn-lt"/>
              </a:rPr>
              <a:t>endpoint</a:t>
            </a:r>
            <a:r>
              <a:rPr lang="es-ES" dirty="0">
                <a:ea typeface="+mn-lt"/>
                <a:cs typeface="+mn-lt"/>
              </a:rPr>
              <a:t>.</a:t>
            </a:r>
          </a:p>
        </p:txBody>
      </p:sp>
      <p:pic>
        <p:nvPicPr>
          <p:cNvPr id="5" name="Imagen 5" descr="Tabla&#10;&#10;Descripción generada automáticamente">
            <a:extLst>
              <a:ext uri="{FF2B5EF4-FFF2-40B4-BE49-F238E27FC236}">
                <a16:creationId xmlns:a16="http://schemas.microsoft.com/office/drawing/2014/main" id="{48301100-B4B1-C419-E803-73305809B438}"/>
              </a:ext>
            </a:extLst>
          </p:cNvPr>
          <p:cNvPicPr>
            <a:picLocks noChangeAspect="1"/>
          </p:cNvPicPr>
          <p:nvPr/>
        </p:nvPicPr>
        <p:blipFill>
          <a:blip r:embed="rId2"/>
          <a:stretch>
            <a:fillRect/>
          </a:stretch>
        </p:blipFill>
        <p:spPr>
          <a:xfrm>
            <a:off x="4592515" y="1982511"/>
            <a:ext cx="7680648" cy="2798774"/>
          </a:xfrm>
          <a:prstGeom prst="rect">
            <a:avLst/>
          </a:prstGeom>
        </p:spPr>
      </p:pic>
    </p:spTree>
    <p:extLst>
      <p:ext uri="{BB962C8B-B14F-4D97-AF65-F5344CB8AC3E}">
        <p14:creationId xmlns:p14="http://schemas.microsoft.com/office/powerpoint/2010/main" val="2176899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6281873" cy="1088725"/>
          </a:xfrm>
        </p:spPr>
        <p:txBody>
          <a:bodyPr/>
          <a:lstStyle/>
          <a:p>
            <a:r>
              <a:rPr lang="es-ES" dirty="0">
                <a:ea typeface="+mn-lt"/>
                <a:cs typeface="+mn-lt"/>
              </a:rPr>
              <a:t>Una vez entrenado un modelo, en la sección de </a:t>
            </a:r>
            <a:r>
              <a:rPr lang="es-ES" dirty="0" err="1">
                <a:ea typeface="+mn-lt"/>
                <a:cs typeface="+mn-lt"/>
              </a:rPr>
              <a:t>models</a:t>
            </a:r>
            <a:r>
              <a:rPr lang="es-ES" dirty="0">
                <a:ea typeface="+mn-lt"/>
                <a:cs typeface="+mn-lt"/>
              </a:rPr>
              <a:t> seleccionamos el modelo el cual deseamos crear un </a:t>
            </a:r>
            <a:r>
              <a:rPr lang="es-ES" dirty="0" err="1">
                <a:ea typeface="+mn-lt"/>
                <a:cs typeface="+mn-lt"/>
              </a:rPr>
              <a:t>endpoint</a:t>
            </a:r>
            <a:r>
              <a:rPr lang="es-ES" dirty="0">
                <a:ea typeface="+mn-lt"/>
                <a:cs typeface="+mn-lt"/>
              </a:rPr>
              <a:t>.</a:t>
            </a:r>
          </a:p>
        </p:txBody>
      </p:sp>
      <p:pic>
        <p:nvPicPr>
          <p:cNvPr id="4" name="Imagen 4" descr="Interfaz de usuario gráfica, Texto, Aplicación, Word&#10;&#10;Descripción generada automáticamente">
            <a:extLst>
              <a:ext uri="{FF2B5EF4-FFF2-40B4-BE49-F238E27FC236}">
                <a16:creationId xmlns:a16="http://schemas.microsoft.com/office/drawing/2014/main" id="{DCA68664-30FA-590D-8266-872C8E71B6CD}"/>
              </a:ext>
            </a:extLst>
          </p:cNvPr>
          <p:cNvPicPr>
            <a:picLocks noChangeAspect="1"/>
          </p:cNvPicPr>
          <p:nvPr/>
        </p:nvPicPr>
        <p:blipFill>
          <a:blip r:embed="rId2"/>
          <a:stretch>
            <a:fillRect/>
          </a:stretch>
        </p:blipFill>
        <p:spPr>
          <a:xfrm>
            <a:off x="6466115" y="929678"/>
            <a:ext cx="4943669" cy="5815073"/>
          </a:xfrm>
          <a:prstGeom prst="rect">
            <a:avLst/>
          </a:prstGeom>
        </p:spPr>
      </p:pic>
    </p:spTree>
    <p:extLst>
      <p:ext uri="{BB962C8B-B14F-4D97-AF65-F5344CB8AC3E}">
        <p14:creationId xmlns:p14="http://schemas.microsoft.com/office/powerpoint/2010/main" val="2412375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sp>
        <p:nvSpPr>
          <p:cNvPr id="3" name="Marcador de contenido 2">
            <a:extLst>
              <a:ext uri="{FF2B5EF4-FFF2-40B4-BE49-F238E27FC236}">
                <a16:creationId xmlns:a16="http://schemas.microsoft.com/office/drawing/2014/main" id="{95DD6922-C8FF-2A77-CE33-605B2AF577D6}"/>
              </a:ext>
            </a:extLst>
          </p:cNvPr>
          <p:cNvSpPr>
            <a:spLocks noGrp="1"/>
          </p:cNvSpPr>
          <p:nvPr>
            <p:ph idx="1"/>
          </p:nvPr>
        </p:nvSpPr>
        <p:spPr>
          <a:xfrm>
            <a:off x="4908508" y="118941"/>
            <a:ext cx="7269362" cy="6733745"/>
          </a:xfrm>
        </p:spPr>
        <p:txBody>
          <a:bodyPr>
            <a:normAutofit fontScale="92500" lnSpcReduction="10000"/>
          </a:bodyPr>
          <a:lstStyle/>
          <a:p>
            <a:pPr>
              <a:buNone/>
            </a:pPr>
            <a:r>
              <a:rPr lang="es-ES" b="1" dirty="0" err="1">
                <a:ea typeface="+mn-lt"/>
                <a:cs typeface="+mn-lt"/>
              </a:rPr>
              <a:t>Traffic</a:t>
            </a:r>
            <a:r>
              <a:rPr lang="es-ES" b="1" dirty="0">
                <a:ea typeface="+mn-lt"/>
                <a:cs typeface="+mn-lt"/>
              </a:rPr>
              <a:t> Split</a:t>
            </a:r>
            <a:r>
              <a:rPr lang="es-ES" dirty="0">
                <a:ea typeface="+mn-lt"/>
                <a:cs typeface="+mn-lt"/>
              </a:rPr>
              <a:t>, esta variable puede ser entendida en el siguiente escenario.</a:t>
            </a:r>
          </a:p>
          <a:p>
            <a:pPr>
              <a:buNone/>
            </a:pPr>
            <a:r>
              <a:rPr lang="es-ES" dirty="0">
                <a:ea typeface="+mn-lt"/>
                <a:cs typeface="+mn-lt"/>
              </a:rPr>
              <a:t>Cuando tenemos un modelo en un </a:t>
            </a:r>
            <a:r>
              <a:rPr lang="es-ES" dirty="0" err="1">
                <a:ea typeface="+mn-lt"/>
                <a:cs typeface="+mn-lt"/>
              </a:rPr>
              <a:t>endpoint</a:t>
            </a:r>
            <a:r>
              <a:rPr lang="es-ES" dirty="0">
                <a:ea typeface="+mn-lt"/>
                <a:cs typeface="+mn-lt"/>
              </a:rPr>
              <a:t> y queremos realizar una actualización de dicho modelo, sí cambiamos el modelo en el </a:t>
            </a:r>
            <a:r>
              <a:rPr lang="es-ES" dirty="0" err="1">
                <a:ea typeface="+mn-lt"/>
                <a:cs typeface="+mn-lt"/>
              </a:rPr>
              <a:t>endpoint</a:t>
            </a:r>
            <a:r>
              <a:rPr lang="es-ES" dirty="0">
                <a:ea typeface="+mn-lt"/>
                <a:cs typeface="+mn-lt"/>
              </a:rPr>
              <a:t> lógicamente va a devolver resultados que pueden variar con el modelo anterior. Para evitar cambios abruptos en los resultados podemos tener dos modelos en un mismo </a:t>
            </a:r>
            <a:r>
              <a:rPr lang="es-ES" dirty="0" err="1">
                <a:ea typeface="+mn-lt"/>
                <a:cs typeface="+mn-lt"/>
              </a:rPr>
              <a:t>endpoint</a:t>
            </a:r>
            <a:r>
              <a:rPr lang="es-ES" dirty="0">
                <a:ea typeface="+mn-lt"/>
                <a:cs typeface="+mn-lt"/>
              </a:rPr>
              <a:t>. </a:t>
            </a:r>
            <a:r>
              <a:rPr lang="es-ES" dirty="0" err="1">
                <a:ea typeface="+mn-lt"/>
                <a:cs typeface="+mn-lt"/>
              </a:rPr>
              <a:t>Traffic</a:t>
            </a:r>
            <a:r>
              <a:rPr lang="es-ES" dirty="0">
                <a:ea typeface="+mn-lt"/>
                <a:cs typeface="+mn-lt"/>
              </a:rPr>
              <a:t> Split nos permite desviar un porcentaje de las peticiones a un modelo e ir incrementado con el paso del tiempo, permitiendo una transición entre modelos mucho más suave, esto puede ser de especial importancia cuando es un cliente el que usa el </a:t>
            </a:r>
            <a:r>
              <a:rPr lang="es-ES" dirty="0" err="1">
                <a:ea typeface="+mn-lt"/>
                <a:cs typeface="+mn-lt"/>
              </a:rPr>
              <a:t>endpoint</a:t>
            </a:r>
            <a:r>
              <a:rPr lang="es-ES" dirty="0">
                <a:ea typeface="+mn-lt"/>
                <a:cs typeface="+mn-lt"/>
              </a:rPr>
              <a:t>.</a:t>
            </a:r>
          </a:p>
          <a:p>
            <a:pPr>
              <a:buNone/>
            </a:pPr>
            <a:r>
              <a:rPr lang="es-ES" b="1" dirty="0" err="1">
                <a:ea typeface="+mn-lt"/>
                <a:cs typeface="+mn-lt"/>
              </a:rPr>
              <a:t>Minimum</a:t>
            </a:r>
            <a:r>
              <a:rPr lang="es-ES" b="1" dirty="0">
                <a:ea typeface="+mn-lt"/>
                <a:cs typeface="+mn-lt"/>
              </a:rPr>
              <a:t> de compute </a:t>
            </a:r>
            <a:r>
              <a:rPr lang="es-ES" b="1" dirty="0" err="1">
                <a:ea typeface="+mn-lt"/>
                <a:cs typeface="+mn-lt"/>
              </a:rPr>
              <a:t>nodes</a:t>
            </a:r>
            <a:r>
              <a:rPr lang="es-ES" dirty="0">
                <a:ea typeface="+mn-lt"/>
                <a:cs typeface="+mn-lt"/>
              </a:rPr>
              <a:t> indica como mínimo cuantos modos vamos a tener en funcionamiento en </a:t>
            </a:r>
            <a:r>
              <a:rPr lang="es-ES" u="sng" dirty="0">
                <a:ea typeface="+mn-lt"/>
                <a:cs typeface="+mn-lt"/>
              </a:rPr>
              <a:t>todo</a:t>
            </a:r>
            <a:r>
              <a:rPr lang="es-ES" dirty="0">
                <a:ea typeface="+mn-lt"/>
                <a:cs typeface="+mn-lt"/>
              </a:rPr>
              <a:t> momento, con el consecuente gasto económico. </a:t>
            </a:r>
          </a:p>
          <a:p>
            <a:pPr>
              <a:buNone/>
            </a:pPr>
            <a:r>
              <a:rPr lang="es-ES" b="1" dirty="0" err="1">
                <a:ea typeface="+mn-lt"/>
                <a:cs typeface="+mn-lt"/>
              </a:rPr>
              <a:t>Maximum</a:t>
            </a:r>
            <a:r>
              <a:rPr lang="es-ES" b="1" dirty="0">
                <a:ea typeface="+mn-lt"/>
                <a:cs typeface="+mn-lt"/>
              </a:rPr>
              <a:t> compute </a:t>
            </a:r>
            <a:r>
              <a:rPr lang="es-ES" b="1" dirty="0" err="1">
                <a:ea typeface="+mn-lt"/>
                <a:cs typeface="+mn-lt"/>
              </a:rPr>
              <a:t>nodes</a:t>
            </a:r>
            <a:r>
              <a:rPr lang="es-ES" dirty="0">
                <a:ea typeface="+mn-lt"/>
                <a:cs typeface="+mn-lt"/>
              </a:rPr>
              <a:t> indica cuantos nodos como máximo podemos tener, esto es especialmente útil para situaciones donde queremos </a:t>
            </a:r>
            <a:r>
              <a:rPr lang="es-ES" dirty="0" err="1">
                <a:ea typeface="+mn-lt"/>
                <a:cs typeface="+mn-lt"/>
              </a:rPr>
              <a:t>autoscaling</a:t>
            </a:r>
            <a:r>
              <a:rPr lang="es-ES" dirty="0">
                <a:ea typeface="+mn-lt"/>
                <a:cs typeface="+mn-lt"/>
              </a:rPr>
              <a:t>. </a:t>
            </a:r>
          </a:p>
          <a:p>
            <a:pPr>
              <a:buNone/>
            </a:pPr>
            <a:endParaRPr lang="es-ES" dirty="0">
              <a:ea typeface="+mn-lt"/>
              <a:cs typeface="+mn-lt"/>
            </a:endParaRPr>
          </a:p>
          <a:p>
            <a:pPr>
              <a:buNone/>
            </a:pPr>
            <a:r>
              <a:rPr lang="es-ES" dirty="0">
                <a:ea typeface="+mn-lt"/>
                <a:cs typeface="+mn-lt"/>
              </a:rPr>
              <a:t>Cuando tenemos el </a:t>
            </a:r>
            <a:r>
              <a:rPr lang="es-ES" dirty="0" err="1">
                <a:ea typeface="+mn-lt"/>
                <a:cs typeface="+mn-lt"/>
              </a:rPr>
              <a:t>endpoint</a:t>
            </a:r>
            <a:r>
              <a:rPr lang="es-ES" dirty="0">
                <a:ea typeface="+mn-lt"/>
                <a:cs typeface="+mn-lt"/>
              </a:rPr>
              <a:t> creado, si pulsamos en el veremos la información básica que lo define, si nos fijamos en la URL tendremos un número, como en la siguiente foto.</a:t>
            </a:r>
          </a:p>
          <a:p>
            <a:pPr marL="0" indent="0">
              <a:buNone/>
            </a:pPr>
            <a:endParaRPr lang="es-ES" dirty="0">
              <a:ea typeface="+mn-lt"/>
              <a:cs typeface="+mn-lt"/>
            </a:endParaRPr>
          </a:p>
        </p:txBody>
      </p:sp>
    </p:spTree>
    <p:extLst>
      <p:ext uri="{BB962C8B-B14F-4D97-AF65-F5344CB8AC3E}">
        <p14:creationId xmlns:p14="http://schemas.microsoft.com/office/powerpoint/2010/main" val="2272614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Deploy</a:t>
            </a:r>
            <a:endParaRPr lang="es-ES" dirty="0" err="1"/>
          </a:p>
        </p:txBody>
      </p:sp>
      <p:pic>
        <p:nvPicPr>
          <p:cNvPr id="6" name="Imagen 6" descr="Interfaz de usuario gráfica, Texto, Aplicación, Correo electrónico&#10;&#10;Descripción generada automáticamente">
            <a:extLst>
              <a:ext uri="{FF2B5EF4-FFF2-40B4-BE49-F238E27FC236}">
                <a16:creationId xmlns:a16="http://schemas.microsoft.com/office/drawing/2014/main" id="{A404C1B7-FB25-E536-E8A3-262CB1AFB1FE}"/>
              </a:ext>
            </a:extLst>
          </p:cNvPr>
          <p:cNvPicPr>
            <a:picLocks noGrp="1" noChangeAspect="1"/>
          </p:cNvPicPr>
          <p:nvPr>
            <p:ph idx="1"/>
          </p:nvPr>
        </p:nvPicPr>
        <p:blipFill>
          <a:blip r:embed="rId2"/>
          <a:stretch>
            <a:fillRect/>
          </a:stretch>
        </p:blipFill>
        <p:spPr>
          <a:xfrm>
            <a:off x="4908508" y="138769"/>
            <a:ext cx="7207158" cy="3373944"/>
          </a:xfrm>
        </p:spPr>
      </p:pic>
      <p:sp>
        <p:nvSpPr>
          <p:cNvPr id="7" name="CuadroTexto 6">
            <a:extLst>
              <a:ext uri="{FF2B5EF4-FFF2-40B4-BE49-F238E27FC236}">
                <a16:creationId xmlns:a16="http://schemas.microsoft.com/office/drawing/2014/main" id="{E93DD175-7F61-6744-B9C9-5EA2791FD21E}"/>
              </a:ext>
            </a:extLst>
          </p:cNvPr>
          <p:cNvSpPr txBox="1"/>
          <p:nvPr/>
        </p:nvSpPr>
        <p:spPr>
          <a:xfrm>
            <a:off x="4864359" y="3729135"/>
            <a:ext cx="717524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latin typeface="var(--jp-content-font-family)"/>
                <a:cs typeface="Segoe UI"/>
              </a:rPr>
              <a:t>Una vez desplegado el </a:t>
            </a:r>
            <a:r>
              <a:rPr lang="es-ES" sz="2000" dirty="0" err="1">
                <a:latin typeface="var(--jp-content-font-family)"/>
                <a:cs typeface="Segoe UI"/>
              </a:rPr>
              <a:t>endpoint</a:t>
            </a:r>
            <a:r>
              <a:rPr lang="es-ES" sz="2000" dirty="0">
                <a:latin typeface="var(--jp-content-font-family)"/>
                <a:cs typeface="Segoe UI"/>
              </a:rPr>
              <a:t>, podemos realizar peticiones desde la interfaz o desde código Python y empleando el número que tenemos en la URL.</a:t>
            </a:r>
            <a:r>
              <a:rPr lang="es-ES" sz="2000" dirty="0">
                <a:latin typeface="var(--jp-content-font-family)"/>
              </a:rPr>
              <a:t> </a:t>
            </a:r>
          </a:p>
          <a:p>
            <a:endParaRPr lang="es-ES" sz="2000" dirty="0">
              <a:latin typeface="var(--jp-content-font-family)"/>
            </a:endParaRPr>
          </a:p>
          <a:p>
            <a:r>
              <a:rPr lang="es-ES" sz="2000" dirty="0">
                <a:latin typeface="var(--jp-content-font-family)"/>
              </a:rPr>
              <a:t>Recordar que desplegar un </a:t>
            </a:r>
            <a:r>
              <a:rPr lang="es-ES" sz="2000" dirty="0" err="1">
                <a:latin typeface="var(--jp-content-font-family)"/>
              </a:rPr>
              <a:t>endpoint</a:t>
            </a:r>
            <a:r>
              <a:rPr lang="es-ES" sz="2000" dirty="0">
                <a:latin typeface="var(--jp-content-font-family)"/>
              </a:rPr>
              <a:t> puede tomar desde 15 minutos a horas, el tiempo depende totalmente de GCP.</a:t>
            </a:r>
          </a:p>
          <a:p>
            <a:endParaRPr lang="es-ES" sz="2000" dirty="0">
              <a:latin typeface="var(--jp-content-font-family)"/>
            </a:endParaRPr>
          </a:p>
          <a:p>
            <a:r>
              <a:rPr lang="es-ES" sz="2000" dirty="0">
                <a:latin typeface="var(--jp-content-font-family)"/>
              </a:rPr>
              <a:t>Para esto tenemos un notebook con el código de ejemplo si deseamos replicarlo.</a:t>
            </a:r>
          </a:p>
          <a:p>
            <a:endParaRPr lang="es-ES" sz="2000" dirty="0">
              <a:latin typeface="var(--jp-content-font-family)"/>
            </a:endParaRPr>
          </a:p>
        </p:txBody>
      </p:sp>
    </p:spTree>
    <p:extLst>
      <p:ext uri="{BB962C8B-B14F-4D97-AF65-F5344CB8AC3E}">
        <p14:creationId xmlns:p14="http://schemas.microsoft.com/office/powerpoint/2010/main" val="3347083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8" name="CuadroTexto 7">
            <a:extLst>
              <a:ext uri="{FF2B5EF4-FFF2-40B4-BE49-F238E27FC236}">
                <a16:creationId xmlns:a16="http://schemas.microsoft.com/office/drawing/2014/main" id="{B680B6B7-EED5-5197-A2F4-011988570A60}"/>
              </a:ext>
            </a:extLst>
          </p:cNvPr>
          <p:cNvSpPr txBox="1"/>
          <p:nvPr/>
        </p:nvSpPr>
        <p:spPr>
          <a:xfrm>
            <a:off x="5043196" y="1435360"/>
            <a:ext cx="588450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var(--jp-content-font-family)"/>
                <a:cs typeface="Segoe UI"/>
              </a:rPr>
              <a:t>Como hemos comentado, </a:t>
            </a:r>
            <a:r>
              <a:rPr lang="es-ES" dirty="0" err="1">
                <a:latin typeface="var(--jp-content-font-family)"/>
                <a:cs typeface="Segoe UI"/>
              </a:rPr>
              <a:t>Vertex</a:t>
            </a:r>
            <a:r>
              <a:rPr lang="es-ES" dirty="0">
                <a:latin typeface="var(--jp-content-font-family)"/>
                <a:cs typeface="Segoe UI"/>
              </a:rPr>
              <a:t> AI se compone de dos piezas a la hora de entrenar modelos. </a:t>
            </a:r>
          </a:p>
          <a:p>
            <a:pPr marL="628650" lvl="1" indent="-171450">
              <a:buFont typeface="Calibri"/>
              <a:buChar char="-"/>
            </a:pPr>
            <a:r>
              <a:rPr lang="es-ES" dirty="0" err="1">
                <a:latin typeface="var(--jp-content-font-family)"/>
                <a:cs typeface="Segoe UI"/>
              </a:rPr>
              <a:t>AutoML</a:t>
            </a:r>
            <a:r>
              <a:rPr lang="es-ES" dirty="0">
                <a:latin typeface="var(--jp-content-font-family)"/>
                <a:cs typeface="Segoe UI"/>
              </a:rPr>
              <a:t> </a:t>
            </a:r>
          </a:p>
          <a:p>
            <a:pPr marL="628650" lvl="1" indent="-171450">
              <a:buFont typeface="Calibri"/>
              <a:buChar char="-"/>
            </a:pPr>
            <a:r>
              <a:rPr lang="es-ES" dirty="0" err="1">
                <a:latin typeface="var(--jp-content-font-family)"/>
                <a:cs typeface="Segoe UI"/>
              </a:rPr>
              <a:t>Platform</a:t>
            </a:r>
            <a:r>
              <a:rPr lang="es-ES" dirty="0">
                <a:latin typeface="var(--jp-content-font-family)"/>
                <a:cs typeface="Segoe UI"/>
              </a:rPr>
              <a:t> AI</a:t>
            </a:r>
          </a:p>
          <a:p>
            <a:pPr lvl="1"/>
            <a:endParaRPr lang="es-ES" dirty="0">
              <a:latin typeface="var(--jp-content-font-family)"/>
              <a:cs typeface="Segoe UI"/>
            </a:endParaRPr>
          </a:p>
          <a:p>
            <a:r>
              <a:rPr lang="es-ES" dirty="0" err="1">
                <a:latin typeface="var(--jp-content-font-family)"/>
                <a:cs typeface="Segoe UI"/>
              </a:rPr>
              <a:t>AutoML</a:t>
            </a:r>
            <a:r>
              <a:rPr lang="es-ES" dirty="0">
                <a:latin typeface="var(--jp-content-font-family)"/>
                <a:cs typeface="Segoe UI"/>
              </a:rPr>
              <a:t> es el que hemos visto hasta ahora, pero también disponemos como herramienta </a:t>
            </a:r>
            <a:r>
              <a:rPr lang="es-ES" dirty="0" err="1">
                <a:latin typeface="var(--jp-content-font-family)"/>
                <a:cs typeface="Segoe UI"/>
              </a:rPr>
              <a:t>platform</a:t>
            </a:r>
            <a:r>
              <a:rPr lang="es-ES" dirty="0">
                <a:latin typeface="var(--jp-content-font-family)"/>
                <a:cs typeface="Segoe UI"/>
              </a:rPr>
              <a:t> AI.</a:t>
            </a:r>
          </a:p>
          <a:p>
            <a:endParaRPr lang="es-ES" dirty="0">
              <a:latin typeface="var(--jp-content-font-family)"/>
              <a:cs typeface="Segoe UI"/>
            </a:endParaRPr>
          </a:p>
          <a:p>
            <a:r>
              <a:rPr lang="es-ES" dirty="0">
                <a:latin typeface="var(--jp-content-font-family)"/>
                <a:cs typeface="Segoe UI"/>
              </a:rPr>
              <a:t>Para estos casos lo mejor es ver cómo construir un ejemplo real y que funcione, pues siempre podemos modificar este caso para adaptarnos a un caso nuestro. Por ello vamos a usar un notebook con el código para realizar un entrenamiento de este tipo.</a:t>
            </a:r>
          </a:p>
          <a:p>
            <a:endParaRPr lang="es-ES" dirty="0">
              <a:latin typeface="var(--jp-content-font-family)"/>
              <a:cs typeface="Segoe UI"/>
            </a:endParaRPr>
          </a:p>
          <a:p>
            <a:r>
              <a:rPr lang="es-ES" dirty="0">
                <a:latin typeface="var(--jp-content-font-family)"/>
                <a:cs typeface="Segoe UI"/>
              </a:rPr>
              <a:t>Recordar como punto clave, que el resultado de este modelo puede ser desplegado como hemos mostrado con anterioridad. Con todas las ventajas de </a:t>
            </a:r>
            <a:r>
              <a:rPr lang="es-ES" dirty="0" err="1">
                <a:latin typeface="var(--jp-content-font-family)"/>
                <a:cs typeface="Segoe UI"/>
              </a:rPr>
              <a:t>autoscaling</a:t>
            </a:r>
            <a:r>
              <a:rPr lang="es-ES" dirty="0">
                <a:latin typeface="var(--jp-content-font-family)"/>
                <a:cs typeface="Segoe UI"/>
              </a:rPr>
              <a:t> que esto conlleva.</a:t>
            </a:r>
          </a:p>
        </p:txBody>
      </p:sp>
    </p:spTree>
    <p:extLst>
      <p:ext uri="{BB962C8B-B14F-4D97-AF65-F5344CB8AC3E}">
        <p14:creationId xmlns:p14="http://schemas.microsoft.com/office/powerpoint/2010/main" val="276010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3" name="CuadroTexto 2">
            <a:extLst>
              <a:ext uri="{FF2B5EF4-FFF2-40B4-BE49-F238E27FC236}">
                <a16:creationId xmlns:a16="http://schemas.microsoft.com/office/drawing/2014/main" id="{CBD5C0B1-28BA-AFEC-AA55-045335CE87AE}"/>
              </a:ext>
            </a:extLst>
          </p:cNvPr>
          <p:cNvSpPr txBox="1"/>
          <p:nvPr/>
        </p:nvSpPr>
        <p:spPr>
          <a:xfrm>
            <a:off x="5714999" y="1153990"/>
            <a:ext cx="551277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Elementos necesarios para un entrenamiento empleando </a:t>
            </a:r>
            <a:r>
              <a:rPr lang="es-ES" dirty="0" err="1"/>
              <a:t>Platform</a:t>
            </a:r>
            <a:r>
              <a:rPr lang="es-ES" dirty="0"/>
              <a:t> AI.</a:t>
            </a:r>
          </a:p>
          <a:p>
            <a:pPr marL="742950" lvl="1" indent="-285750">
              <a:buFont typeface="Calibri"/>
              <a:buChar char="-"/>
            </a:pPr>
            <a:r>
              <a:rPr lang="es-ES" dirty="0"/>
              <a:t>Código que permita el entrenamiento de un modelo.</a:t>
            </a:r>
          </a:p>
          <a:p>
            <a:pPr lvl="1"/>
            <a:r>
              <a:rPr lang="es-ES" dirty="0"/>
              <a:t>Disponer de un script de python que al ser ejecutado realice el entrenamiento guardando los resultados.</a:t>
            </a:r>
          </a:p>
          <a:p>
            <a:pPr marL="742950" lvl="1" indent="-285750">
              <a:buFont typeface="Calibri"/>
              <a:buChar char="-"/>
            </a:pPr>
            <a:r>
              <a:rPr lang="es-ES" dirty="0"/>
              <a:t>Imagen Docker</a:t>
            </a:r>
          </a:p>
          <a:p>
            <a:pPr lvl="1"/>
            <a:r>
              <a:rPr lang="es-ES" dirty="0"/>
              <a:t>Para realizar la ejecución es necesario el uso de Docker</a:t>
            </a:r>
          </a:p>
          <a:p>
            <a:pPr lvl="1"/>
            <a:endParaRPr lang="es-ES" dirty="0"/>
          </a:p>
          <a:p>
            <a:pPr lvl="1"/>
            <a:r>
              <a:rPr lang="es-ES" dirty="0"/>
              <a:t>Ejemplo al detalle de cómo realizar esto lo podemos ver el notebook </a:t>
            </a:r>
            <a:r>
              <a:rPr lang="es-ES" b="1" dirty="0" err="1"/>
              <a:t>custom</a:t>
            </a:r>
            <a:r>
              <a:rPr lang="es-ES" b="1" dirty="0"/>
              <a:t> </a:t>
            </a:r>
            <a:r>
              <a:rPr lang="es-ES" b="1" dirty="0" err="1"/>
              <a:t>model</a:t>
            </a:r>
            <a:r>
              <a:rPr lang="es-ES" dirty="0"/>
              <a:t> .</a:t>
            </a:r>
          </a:p>
        </p:txBody>
      </p:sp>
    </p:spTree>
    <p:extLst>
      <p:ext uri="{BB962C8B-B14F-4D97-AF65-F5344CB8AC3E}">
        <p14:creationId xmlns:p14="http://schemas.microsoft.com/office/powerpoint/2010/main" val="4098169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4" name="CuadroTexto 3">
            <a:extLst>
              <a:ext uri="{FF2B5EF4-FFF2-40B4-BE49-F238E27FC236}">
                <a16:creationId xmlns:a16="http://schemas.microsoft.com/office/drawing/2014/main" id="{A1CAD90A-134C-957F-B19B-7D84C9898447}"/>
              </a:ext>
            </a:extLst>
          </p:cNvPr>
          <p:cNvSpPr txBox="1"/>
          <p:nvPr/>
        </p:nvSpPr>
        <p:spPr>
          <a:xfrm>
            <a:off x="5570928" y="1681528"/>
            <a:ext cx="532735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Hyper</a:t>
            </a:r>
            <a:r>
              <a:rPr lang="es-ES" dirty="0"/>
              <a:t> </a:t>
            </a:r>
            <a:r>
              <a:rPr lang="es-ES" dirty="0" err="1"/>
              <a:t>Parameter</a:t>
            </a:r>
            <a:r>
              <a:rPr lang="es-ES" dirty="0"/>
              <a:t> </a:t>
            </a:r>
            <a:r>
              <a:rPr lang="es-ES" dirty="0" err="1"/>
              <a:t>Optimization</a:t>
            </a:r>
            <a:r>
              <a:rPr lang="es-ES" dirty="0"/>
              <a:t> </a:t>
            </a:r>
            <a:r>
              <a:rPr lang="es-ES" dirty="0">
                <a:ea typeface="+mn-lt"/>
                <a:cs typeface="+mn-lt"/>
              </a:rPr>
              <a:t>(AI </a:t>
            </a:r>
            <a:r>
              <a:rPr lang="es-ES" dirty="0" err="1">
                <a:ea typeface="+mn-lt"/>
                <a:cs typeface="+mn-lt"/>
              </a:rPr>
              <a:t>Vizier</a:t>
            </a:r>
            <a:r>
              <a:rPr lang="es-ES" dirty="0">
                <a:ea typeface="+mn-lt"/>
                <a:cs typeface="+mn-lt"/>
              </a:rPr>
              <a:t>)</a:t>
            </a:r>
            <a:endParaRPr lang="es-ES" dirty="0"/>
          </a:p>
          <a:p>
            <a:pPr marL="285750" indent="-285750">
              <a:buFont typeface="Calibri"/>
              <a:buChar char="-"/>
            </a:pPr>
            <a:r>
              <a:rPr lang="es-ES" dirty="0"/>
              <a:t>Esta es una de las grandes herramientas que podemos emplear usando </a:t>
            </a:r>
            <a:r>
              <a:rPr lang="es-ES" dirty="0" err="1"/>
              <a:t>Platform</a:t>
            </a:r>
            <a:r>
              <a:rPr lang="es-ES" dirty="0"/>
              <a:t> AI. Esto nos permite realizar una búsqueda inteligente de los parámetros que pueden componer un entrenamiento.</a:t>
            </a:r>
          </a:p>
          <a:p>
            <a:r>
              <a:rPr lang="es-ES" dirty="0"/>
              <a:t>En el notebook </a:t>
            </a:r>
            <a:r>
              <a:rPr lang="es-ES" dirty="0" err="1"/>
              <a:t>HPTunning</a:t>
            </a:r>
            <a:r>
              <a:rPr lang="es-ES" dirty="0"/>
              <a:t> podemos ver un ejemplo en detalle.</a:t>
            </a:r>
          </a:p>
        </p:txBody>
      </p:sp>
    </p:spTree>
    <p:extLst>
      <p:ext uri="{BB962C8B-B14F-4D97-AF65-F5344CB8AC3E}">
        <p14:creationId xmlns:p14="http://schemas.microsoft.com/office/powerpoint/2010/main" val="20025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5" descr="Interfaz de usuario gráfica, Texto, Aplicación, Correo electrónico&#10;&#10;Descripción generada automáticamente">
            <a:extLst>
              <a:ext uri="{FF2B5EF4-FFF2-40B4-BE49-F238E27FC236}">
                <a16:creationId xmlns:a16="http://schemas.microsoft.com/office/drawing/2014/main" id="{0E81C88D-971A-85CD-CF0B-1566B65FC8DC}"/>
              </a:ext>
            </a:extLst>
          </p:cNvPr>
          <p:cNvPicPr>
            <a:picLocks noChangeAspect="1"/>
          </p:cNvPicPr>
          <p:nvPr/>
        </p:nvPicPr>
        <p:blipFill>
          <a:blip r:embed="rId2"/>
          <a:stretch>
            <a:fillRect/>
          </a:stretch>
        </p:blipFill>
        <p:spPr>
          <a:xfrm>
            <a:off x="5332535" y="1715872"/>
            <a:ext cx="5962261" cy="3203458"/>
          </a:xfrm>
          <a:prstGeom prst="rect">
            <a:avLst/>
          </a:prstGeom>
        </p:spPr>
      </p:pic>
    </p:spTree>
    <p:extLst>
      <p:ext uri="{BB962C8B-B14F-4D97-AF65-F5344CB8AC3E}">
        <p14:creationId xmlns:p14="http://schemas.microsoft.com/office/powerpoint/2010/main" val="746349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Interfaz de usuario gráfica, Aplicación&#10;&#10;Descripción generada automáticamente">
            <a:extLst>
              <a:ext uri="{FF2B5EF4-FFF2-40B4-BE49-F238E27FC236}">
                <a16:creationId xmlns:a16="http://schemas.microsoft.com/office/drawing/2014/main" id="{60745D44-CEEA-199B-CBF2-A76CAB1E1EB8}"/>
              </a:ext>
            </a:extLst>
          </p:cNvPr>
          <p:cNvPicPr>
            <a:picLocks noChangeAspect="1"/>
          </p:cNvPicPr>
          <p:nvPr/>
        </p:nvPicPr>
        <p:blipFill>
          <a:blip r:embed="rId2"/>
          <a:stretch>
            <a:fillRect/>
          </a:stretch>
        </p:blipFill>
        <p:spPr>
          <a:xfrm>
            <a:off x="4949890" y="1840812"/>
            <a:ext cx="6934200" cy="2966438"/>
          </a:xfrm>
          <a:prstGeom prst="rect">
            <a:avLst/>
          </a:prstGeom>
        </p:spPr>
      </p:pic>
    </p:spTree>
    <p:extLst>
      <p:ext uri="{BB962C8B-B14F-4D97-AF65-F5344CB8AC3E}">
        <p14:creationId xmlns:p14="http://schemas.microsoft.com/office/powerpoint/2010/main" val="740625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5" descr="Interfaz de usuario gráfica, Texto, Aplicación, Correo electrónico&#10;&#10;Descripción generada automáticamente">
            <a:extLst>
              <a:ext uri="{FF2B5EF4-FFF2-40B4-BE49-F238E27FC236}">
                <a16:creationId xmlns:a16="http://schemas.microsoft.com/office/drawing/2014/main" id="{8DF63BCA-9F01-E799-318E-6C4EB2FA5721}"/>
              </a:ext>
            </a:extLst>
          </p:cNvPr>
          <p:cNvPicPr>
            <a:picLocks noChangeAspect="1"/>
          </p:cNvPicPr>
          <p:nvPr/>
        </p:nvPicPr>
        <p:blipFill>
          <a:blip r:embed="rId2"/>
          <a:stretch>
            <a:fillRect/>
          </a:stretch>
        </p:blipFill>
        <p:spPr>
          <a:xfrm>
            <a:off x="4716625" y="92394"/>
            <a:ext cx="6421016" cy="2451109"/>
          </a:xfrm>
          <a:prstGeom prst="rect">
            <a:avLst/>
          </a:prstGeom>
        </p:spPr>
      </p:pic>
      <p:pic>
        <p:nvPicPr>
          <p:cNvPr id="7" name="Imagen 7" descr="Interfaz de usuario gráfica, Texto, Aplicación, Correo electrónico&#10;&#10;Descripción generada automáticamente">
            <a:extLst>
              <a:ext uri="{FF2B5EF4-FFF2-40B4-BE49-F238E27FC236}">
                <a16:creationId xmlns:a16="http://schemas.microsoft.com/office/drawing/2014/main" id="{6C63604B-FE5F-C117-1B77-F419EE8F3796}"/>
              </a:ext>
            </a:extLst>
          </p:cNvPr>
          <p:cNvPicPr>
            <a:picLocks noChangeAspect="1"/>
          </p:cNvPicPr>
          <p:nvPr/>
        </p:nvPicPr>
        <p:blipFill>
          <a:blip r:embed="rId3"/>
          <a:stretch>
            <a:fillRect/>
          </a:stretch>
        </p:blipFill>
        <p:spPr>
          <a:xfrm>
            <a:off x="5890727" y="2539815"/>
            <a:ext cx="4516016" cy="4181001"/>
          </a:xfrm>
          <a:prstGeom prst="rect">
            <a:avLst/>
          </a:prstGeom>
        </p:spPr>
      </p:pic>
    </p:spTree>
    <p:extLst>
      <p:ext uri="{BB962C8B-B14F-4D97-AF65-F5344CB8AC3E}">
        <p14:creationId xmlns:p14="http://schemas.microsoft.com/office/powerpoint/2010/main" val="183954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AutoML</a:t>
            </a:r>
            <a:r>
              <a:rPr lang="es-ES" dirty="0">
                <a:cs typeface="Calibri Light"/>
              </a:rPr>
              <a:t>?</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err="1"/>
              <a:t>AutoML</a:t>
            </a:r>
            <a:endParaRPr lang="es-ES"/>
          </a:p>
          <a:p>
            <a:pPr lvl="1"/>
            <a:r>
              <a:rPr lang="es-ES" dirty="0"/>
              <a:t>Es la capacidad de entrenar un amplio rango de modelos sin preocuparnos por los detalles. Para ello tomará un </a:t>
            </a:r>
            <a:r>
              <a:rPr lang="es-ES" dirty="0" err="1"/>
              <a:t>dataset</a:t>
            </a:r>
            <a:r>
              <a:rPr lang="es-ES" dirty="0"/>
              <a:t> previamente creado en </a:t>
            </a:r>
            <a:r>
              <a:rPr lang="es-ES" dirty="0" err="1"/>
              <a:t>Vertex</a:t>
            </a:r>
            <a:r>
              <a:rPr lang="es-ES" dirty="0"/>
              <a:t> AI y realizará múltiples entrenamiento (caja negra) y nos presentará con un modelo ganador. </a:t>
            </a:r>
          </a:p>
          <a:p>
            <a:pPr lvl="1"/>
            <a:r>
              <a:rPr lang="es-ES" dirty="0"/>
              <a:t>Este entrenamiento puede ser limitado a un número horas (Budget, </a:t>
            </a:r>
            <a:r>
              <a:rPr lang="es-ES" dirty="0" err="1"/>
              <a:t>Maximum</a:t>
            </a:r>
            <a:r>
              <a:rPr lang="es-ES" dirty="0"/>
              <a:t> </a:t>
            </a:r>
            <a:r>
              <a:rPr lang="es-ES" dirty="0" err="1"/>
              <a:t>node</a:t>
            </a:r>
            <a:r>
              <a:rPr lang="es-ES" dirty="0"/>
              <a:t> </a:t>
            </a:r>
            <a:r>
              <a:rPr lang="es-ES" dirty="0" err="1"/>
              <a:t>hours</a:t>
            </a:r>
            <a:r>
              <a:rPr lang="es-ES" dirty="0"/>
              <a:t>) para limitar el costo económico.</a:t>
            </a:r>
          </a:p>
          <a:p>
            <a:pPr lvl="1"/>
            <a:r>
              <a:rPr lang="es-ES" dirty="0"/>
              <a:t>Apenas configurable</a:t>
            </a:r>
          </a:p>
          <a:p>
            <a:pPr lvl="2"/>
            <a:r>
              <a:rPr lang="es-ES" dirty="0"/>
              <a:t>Seleccionar </a:t>
            </a:r>
            <a:r>
              <a:rPr lang="es-ES" dirty="0" err="1"/>
              <a:t>dataset</a:t>
            </a:r>
            <a:endParaRPr lang="es-ES"/>
          </a:p>
          <a:p>
            <a:pPr lvl="2"/>
            <a:r>
              <a:rPr lang="es-ES" dirty="0"/>
              <a:t>Seleccionar objetivo</a:t>
            </a:r>
          </a:p>
          <a:p>
            <a:pPr lvl="2"/>
            <a:r>
              <a:rPr lang="es-ES" dirty="0"/>
              <a:t>Seleccionar peso</a:t>
            </a:r>
          </a:p>
          <a:p>
            <a:pPr lvl="2"/>
            <a:r>
              <a:rPr lang="es-ES" dirty="0"/>
              <a:t>Seleccionar compute y </a:t>
            </a:r>
            <a:r>
              <a:rPr lang="es-ES" dirty="0" err="1"/>
              <a:t>Early</a:t>
            </a:r>
            <a:r>
              <a:rPr lang="es-ES" dirty="0"/>
              <a:t> </a:t>
            </a:r>
            <a:r>
              <a:rPr lang="es-ES" dirty="0" err="1"/>
              <a:t>stopping</a:t>
            </a:r>
            <a:endParaRPr lang="es-ES"/>
          </a:p>
        </p:txBody>
      </p:sp>
    </p:spTree>
    <p:extLst>
      <p:ext uri="{BB962C8B-B14F-4D97-AF65-F5344CB8AC3E}">
        <p14:creationId xmlns:p14="http://schemas.microsoft.com/office/powerpoint/2010/main" val="3428775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6" name="Imagen 7" descr="Interfaz de usuario gráfica&#10;&#10;Descripción generada automáticamente">
            <a:extLst>
              <a:ext uri="{FF2B5EF4-FFF2-40B4-BE49-F238E27FC236}">
                <a16:creationId xmlns:a16="http://schemas.microsoft.com/office/drawing/2014/main" id="{798A6A1C-0C96-9BAB-E0BF-0A99D11451CC}"/>
              </a:ext>
            </a:extLst>
          </p:cNvPr>
          <p:cNvPicPr>
            <a:picLocks noChangeAspect="1"/>
          </p:cNvPicPr>
          <p:nvPr/>
        </p:nvPicPr>
        <p:blipFill>
          <a:blip r:embed="rId2"/>
          <a:stretch>
            <a:fillRect/>
          </a:stretch>
        </p:blipFill>
        <p:spPr>
          <a:xfrm>
            <a:off x="4980993" y="923024"/>
            <a:ext cx="6529873" cy="4739809"/>
          </a:xfrm>
          <a:prstGeom prst="rect">
            <a:avLst/>
          </a:prstGeom>
        </p:spPr>
      </p:pic>
    </p:spTree>
    <p:extLst>
      <p:ext uri="{BB962C8B-B14F-4D97-AF65-F5344CB8AC3E}">
        <p14:creationId xmlns:p14="http://schemas.microsoft.com/office/powerpoint/2010/main" val="218473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3" name="Imagen 3" descr="Interfaz de usuario gráfica, Aplicación&#10;&#10;Descripción generada automáticamente">
            <a:extLst>
              <a:ext uri="{FF2B5EF4-FFF2-40B4-BE49-F238E27FC236}">
                <a16:creationId xmlns:a16="http://schemas.microsoft.com/office/drawing/2014/main" id="{0DDFF9EA-D90D-42D7-96F3-7031AC5EC45A}"/>
              </a:ext>
            </a:extLst>
          </p:cNvPr>
          <p:cNvPicPr>
            <a:picLocks noChangeAspect="1"/>
          </p:cNvPicPr>
          <p:nvPr/>
        </p:nvPicPr>
        <p:blipFill>
          <a:blip r:embed="rId2"/>
          <a:stretch>
            <a:fillRect/>
          </a:stretch>
        </p:blipFill>
        <p:spPr>
          <a:xfrm>
            <a:off x="5307563" y="631130"/>
            <a:ext cx="5752322" cy="5937862"/>
          </a:xfrm>
          <a:prstGeom prst="rect">
            <a:avLst/>
          </a:prstGeom>
        </p:spPr>
      </p:pic>
    </p:spTree>
    <p:extLst>
      <p:ext uri="{BB962C8B-B14F-4D97-AF65-F5344CB8AC3E}">
        <p14:creationId xmlns:p14="http://schemas.microsoft.com/office/powerpoint/2010/main" val="3094973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HPO</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Interfaz de usuario gráfica, Texto, Aplicación, Correo electrónico&#10;&#10;Descripción generada automáticamente">
            <a:extLst>
              <a:ext uri="{FF2B5EF4-FFF2-40B4-BE49-F238E27FC236}">
                <a16:creationId xmlns:a16="http://schemas.microsoft.com/office/drawing/2014/main" id="{03A12144-3575-B6EA-81D0-5BFBCF75A949}"/>
              </a:ext>
            </a:extLst>
          </p:cNvPr>
          <p:cNvPicPr>
            <a:picLocks noChangeAspect="1"/>
          </p:cNvPicPr>
          <p:nvPr/>
        </p:nvPicPr>
        <p:blipFill>
          <a:blip r:embed="rId2"/>
          <a:stretch>
            <a:fillRect/>
          </a:stretch>
        </p:blipFill>
        <p:spPr>
          <a:xfrm>
            <a:off x="5159994" y="840009"/>
            <a:ext cx="6211076" cy="5432588"/>
          </a:xfrm>
          <a:prstGeom prst="rect">
            <a:avLst/>
          </a:prstGeom>
        </p:spPr>
      </p:pic>
    </p:spTree>
    <p:extLst>
      <p:ext uri="{BB962C8B-B14F-4D97-AF65-F5344CB8AC3E}">
        <p14:creationId xmlns:p14="http://schemas.microsoft.com/office/powerpoint/2010/main" val="3160584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Edge</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6" name="Imagen 6">
            <a:extLst>
              <a:ext uri="{FF2B5EF4-FFF2-40B4-BE49-F238E27FC236}">
                <a16:creationId xmlns:a16="http://schemas.microsoft.com/office/drawing/2014/main" id="{E5E60A65-86F7-C302-6002-776BFEAB9282}"/>
              </a:ext>
            </a:extLst>
          </p:cNvPr>
          <p:cNvPicPr>
            <a:picLocks noChangeAspect="1"/>
          </p:cNvPicPr>
          <p:nvPr/>
        </p:nvPicPr>
        <p:blipFill>
          <a:blip r:embed="rId2"/>
          <a:stretch>
            <a:fillRect/>
          </a:stretch>
        </p:blipFill>
        <p:spPr>
          <a:xfrm>
            <a:off x="4763278" y="2187009"/>
            <a:ext cx="6934200" cy="2359576"/>
          </a:xfrm>
          <a:prstGeom prst="rect">
            <a:avLst/>
          </a:prstGeom>
        </p:spPr>
      </p:pic>
    </p:spTree>
    <p:extLst>
      <p:ext uri="{BB962C8B-B14F-4D97-AF65-F5344CB8AC3E}">
        <p14:creationId xmlns:p14="http://schemas.microsoft.com/office/powerpoint/2010/main" val="3318023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Edge</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3" name="CuadroTexto 2">
            <a:extLst>
              <a:ext uri="{FF2B5EF4-FFF2-40B4-BE49-F238E27FC236}">
                <a16:creationId xmlns:a16="http://schemas.microsoft.com/office/drawing/2014/main" id="{BF4B9587-9204-A204-A013-202D71074305}"/>
              </a:ext>
            </a:extLst>
          </p:cNvPr>
          <p:cNvSpPr txBox="1"/>
          <p:nvPr/>
        </p:nvSpPr>
        <p:spPr>
          <a:xfrm>
            <a:off x="5695561" y="2635897"/>
            <a:ext cx="462487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Verte AI permite entrenar en la nube un modelo para ser ejecutado en inferencia en un dispositivo </a:t>
            </a:r>
            <a:r>
              <a:rPr lang="es-ES" dirty="0" err="1"/>
              <a:t>edge</a:t>
            </a:r>
            <a:r>
              <a:rPr lang="es-ES" dirty="0"/>
              <a:t>.</a:t>
            </a:r>
          </a:p>
          <a:p>
            <a:endParaRPr lang="es-ES" dirty="0"/>
          </a:p>
          <a:p>
            <a:r>
              <a:rPr lang="es-ES" dirty="0"/>
              <a:t>Notebook Edge tenemos más información</a:t>
            </a:r>
          </a:p>
        </p:txBody>
      </p:sp>
    </p:spTree>
    <p:extLst>
      <p:ext uri="{BB962C8B-B14F-4D97-AF65-F5344CB8AC3E}">
        <p14:creationId xmlns:p14="http://schemas.microsoft.com/office/powerpoint/2010/main" val="670847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Pipelines</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sp>
        <p:nvSpPr>
          <p:cNvPr id="6" name="CuadroTexto 5">
            <a:extLst>
              <a:ext uri="{FF2B5EF4-FFF2-40B4-BE49-F238E27FC236}">
                <a16:creationId xmlns:a16="http://schemas.microsoft.com/office/drawing/2014/main" id="{3D8C591C-92AA-19E8-4F7F-BCF226941FFC}"/>
              </a:ext>
            </a:extLst>
          </p:cNvPr>
          <p:cNvSpPr txBox="1"/>
          <p:nvPr/>
        </p:nvSpPr>
        <p:spPr>
          <a:xfrm>
            <a:off x="5446744" y="2196581"/>
            <a:ext cx="432940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Vertex</a:t>
            </a:r>
            <a:r>
              <a:rPr lang="es-ES" dirty="0"/>
              <a:t> Pipelines permite automatizar, monitorear y controlar la orquestación de los flujos de trabajo.</a:t>
            </a:r>
          </a:p>
          <a:p>
            <a:pPr marL="285750" indent="-285750">
              <a:buFont typeface="Calibri"/>
              <a:buChar char="-"/>
            </a:pPr>
            <a:r>
              <a:rPr lang="es-ES" dirty="0"/>
              <a:t>Registra la metainformación de los </a:t>
            </a:r>
            <a:r>
              <a:rPr lang="es-ES" dirty="0" err="1"/>
              <a:t>artifacts</a:t>
            </a:r>
            <a:r>
              <a:rPr lang="es-ES" dirty="0"/>
              <a:t>, métricas, descendencia (de donde viene un modelo desplegado)</a:t>
            </a:r>
          </a:p>
          <a:p>
            <a:pPr marL="285750" indent="-285750">
              <a:buFont typeface="Calibri"/>
              <a:buChar char="-"/>
            </a:pPr>
            <a:r>
              <a:rPr lang="es-ES" dirty="0"/>
              <a:t>Realiza una representación gráfica mediante un DAG del flujo de trabajo.</a:t>
            </a:r>
          </a:p>
        </p:txBody>
      </p:sp>
    </p:spTree>
    <p:extLst>
      <p:ext uri="{BB962C8B-B14F-4D97-AF65-F5344CB8AC3E}">
        <p14:creationId xmlns:p14="http://schemas.microsoft.com/office/powerpoint/2010/main" val="595385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68C04-F56C-D993-A656-CF7540FCBA8D}"/>
              </a:ext>
            </a:extLst>
          </p:cNvPr>
          <p:cNvSpPr>
            <a:spLocks noGrp="1"/>
          </p:cNvSpPr>
          <p:nvPr>
            <p:ph type="title"/>
          </p:nvPr>
        </p:nvSpPr>
        <p:spPr/>
        <p:txBody>
          <a:bodyPr/>
          <a:lstStyle/>
          <a:p>
            <a:r>
              <a:rPr lang="es-ES" dirty="0" err="1">
                <a:cs typeface="Calibri Light"/>
              </a:rPr>
              <a:t>Platform</a:t>
            </a:r>
            <a:r>
              <a:rPr lang="es-ES" dirty="0">
                <a:cs typeface="Calibri Light"/>
              </a:rPr>
              <a:t> AI</a:t>
            </a:r>
            <a:br>
              <a:rPr lang="es-ES" dirty="0">
                <a:cs typeface="Calibri Light"/>
              </a:rPr>
            </a:br>
            <a:r>
              <a:rPr lang="es-ES" dirty="0">
                <a:cs typeface="Calibri Light"/>
              </a:rPr>
              <a:t>Pipelines</a:t>
            </a:r>
            <a:endParaRPr lang="es-ES" dirty="0" err="1"/>
          </a:p>
        </p:txBody>
      </p:sp>
      <p:sp>
        <p:nvSpPr>
          <p:cNvPr id="5" name="CuadroTexto 4">
            <a:extLst>
              <a:ext uri="{FF2B5EF4-FFF2-40B4-BE49-F238E27FC236}">
                <a16:creationId xmlns:a16="http://schemas.microsoft.com/office/drawing/2014/main" id="{5CD11421-4042-0B7E-9B31-E2FB6E52EC1C}"/>
              </a:ext>
            </a:extLst>
          </p:cNvPr>
          <p:cNvSpPr txBox="1"/>
          <p:nvPr/>
        </p:nvSpPr>
        <p:spPr>
          <a:xfrm>
            <a:off x="2009969" y="1753377"/>
            <a:ext cx="12773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dirty="0"/>
              <a:t>Avanzado</a:t>
            </a:r>
            <a:endParaRPr lang="es-ES"/>
          </a:p>
        </p:txBody>
      </p:sp>
      <p:pic>
        <p:nvPicPr>
          <p:cNvPr id="4" name="Imagen 5" descr="Gráfico, Gráfico de dispersión&#10;&#10;Descripción generada automáticamente">
            <a:extLst>
              <a:ext uri="{FF2B5EF4-FFF2-40B4-BE49-F238E27FC236}">
                <a16:creationId xmlns:a16="http://schemas.microsoft.com/office/drawing/2014/main" id="{1AF1B81A-6DA3-E6C4-BE57-BD65A43137C2}"/>
              </a:ext>
            </a:extLst>
          </p:cNvPr>
          <p:cNvPicPr>
            <a:picLocks noChangeAspect="1"/>
          </p:cNvPicPr>
          <p:nvPr/>
        </p:nvPicPr>
        <p:blipFill>
          <a:blip r:embed="rId2"/>
          <a:stretch>
            <a:fillRect/>
          </a:stretch>
        </p:blipFill>
        <p:spPr>
          <a:xfrm>
            <a:off x="4778829" y="1052785"/>
            <a:ext cx="6879771" cy="4876839"/>
          </a:xfrm>
          <a:prstGeom prst="rect">
            <a:avLst/>
          </a:prstGeom>
        </p:spPr>
      </p:pic>
    </p:spTree>
    <p:extLst>
      <p:ext uri="{BB962C8B-B14F-4D97-AF65-F5344CB8AC3E}">
        <p14:creationId xmlns:p14="http://schemas.microsoft.com/office/powerpoint/2010/main" val="2117085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F3FC9-812D-AAB1-791F-2F31D43BD8C9}"/>
              </a:ext>
            </a:extLst>
          </p:cNvPr>
          <p:cNvSpPr>
            <a:spLocks noGrp="1"/>
          </p:cNvSpPr>
          <p:nvPr>
            <p:ph type="title"/>
          </p:nvPr>
        </p:nvSpPr>
        <p:spPr/>
        <p:txBody>
          <a:bodyPr/>
          <a:lstStyle/>
          <a:p>
            <a:r>
              <a:rPr lang="es-ES" dirty="0">
                <a:cs typeface="Calibri Light" panose="020F0302020204030204"/>
              </a:rPr>
              <a:t>Otras ventajas</a:t>
            </a:r>
          </a:p>
        </p:txBody>
      </p:sp>
      <p:sp>
        <p:nvSpPr>
          <p:cNvPr id="3" name="Marcador de contenido 2">
            <a:extLst>
              <a:ext uri="{FF2B5EF4-FFF2-40B4-BE49-F238E27FC236}">
                <a16:creationId xmlns:a16="http://schemas.microsoft.com/office/drawing/2014/main" id="{0119F822-5A84-C60B-E05C-EEC6B07D78EC}"/>
              </a:ext>
            </a:extLst>
          </p:cNvPr>
          <p:cNvSpPr>
            <a:spLocks noGrp="1"/>
          </p:cNvSpPr>
          <p:nvPr>
            <p:ph idx="1"/>
          </p:nvPr>
        </p:nvSpPr>
        <p:spPr/>
        <p:txBody>
          <a:bodyPr>
            <a:normAutofit lnSpcReduction="10000"/>
          </a:bodyPr>
          <a:lstStyle/>
          <a:p>
            <a:r>
              <a:rPr lang="es-ES" dirty="0" err="1"/>
              <a:t>Feature</a:t>
            </a:r>
            <a:r>
              <a:rPr lang="es-ES" dirty="0"/>
              <a:t> Store</a:t>
            </a:r>
          </a:p>
          <a:p>
            <a:pPr lvl="1"/>
            <a:r>
              <a:rPr lang="es-ES" dirty="0"/>
              <a:t>Repositorio donde tenemos almacenados entidades o atributos (</a:t>
            </a:r>
            <a:r>
              <a:rPr lang="es-ES" dirty="0" err="1"/>
              <a:t>features</a:t>
            </a:r>
            <a:r>
              <a:rPr lang="es-ES" dirty="0"/>
              <a:t>) que puedan ser reutilizados para otros modelos.</a:t>
            </a:r>
          </a:p>
          <a:p>
            <a:r>
              <a:rPr lang="es-ES" dirty="0" err="1"/>
              <a:t>Model</a:t>
            </a:r>
            <a:r>
              <a:rPr lang="es-ES" dirty="0"/>
              <a:t> </a:t>
            </a:r>
            <a:r>
              <a:rPr lang="es-ES" dirty="0" err="1"/>
              <a:t>Registry</a:t>
            </a:r>
          </a:p>
          <a:p>
            <a:pPr lvl="1"/>
            <a:r>
              <a:rPr lang="es-ES" dirty="0">
                <a:ea typeface="+mn-lt"/>
                <a:cs typeface="+mn-lt"/>
              </a:rPr>
              <a:t>Proporciona una descripción general de tus modelos para que puedas organizar, hacer un seguimiento y entrenar mejor las versiones nuevas. Desde el registro de modelos, puedes evaluar modelos, implementarlos en un extremo, crear predicciones por lotes y ver detalles sobre los modelos y las versiones de modelos específicos.</a:t>
            </a:r>
          </a:p>
          <a:p>
            <a:r>
              <a:rPr lang="es-ES" dirty="0" err="1"/>
              <a:t>Model</a:t>
            </a:r>
            <a:r>
              <a:rPr lang="es-ES" dirty="0"/>
              <a:t> </a:t>
            </a:r>
            <a:r>
              <a:rPr lang="es-ES" dirty="0" err="1"/>
              <a:t>Monitoring</a:t>
            </a:r>
            <a:endParaRPr lang="es-ES" dirty="0"/>
          </a:p>
          <a:p>
            <a:pPr lvl="1"/>
            <a:r>
              <a:rPr lang="es-ES" dirty="0">
                <a:ea typeface="+mn-lt"/>
                <a:cs typeface="+mn-lt"/>
              </a:rPr>
              <a:t>Supervisa los modelos para detectar sesgos de entrega y entrenamiento, y te envía alertas cuando los datos de predicción entrantes se inclinan demasiado lejos del modelo de referencia de entrenamiento.</a:t>
            </a:r>
            <a:endParaRPr lang="es-ES" dirty="0"/>
          </a:p>
        </p:txBody>
      </p:sp>
    </p:spTree>
    <p:extLst>
      <p:ext uri="{BB962C8B-B14F-4D97-AF65-F5344CB8AC3E}">
        <p14:creationId xmlns:p14="http://schemas.microsoft.com/office/powerpoint/2010/main" val="1681370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90533-95D8-F8DB-69ED-87007D4C6D90}"/>
              </a:ext>
            </a:extLst>
          </p:cNvPr>
          <p:cNvSpPr>
            <a:spLocks noGrp="1"/>
          </p:cNvSpPr>
          <p:nvPr>
            <p:ph type="title"/>
          </p:nvPr>
        </p:nvSpPr>
        <p:spPr/>
        <p:txBody>
          <a:bodyPr/>
          <a:lstStyle/>
          <a:p>
            <a:r>
              <a:rPr lang="es-ES" dirty="0" err="1">
                <a:cs typeface="Calibri Light"/>
              </a:rPr>
              <a:t>Vertex</a:t>
            </a:r>
            <a:r>
              <a:rPr lang="es-ES" dirty="0">
                <a:cs typeface="Calibri Light"/>
              </a:rPr>
              <a:t> AI</a:t>
            </a:r>
            <a:br>
              <a:rPr lang="en-US" dirty="0"/>
            </a:br>
            <a:r>
              <a:rPr lang="es-ES" dirty="0">
                <a:cs typeface="Calibri Light"/>
              </a:rPr>
              <a:t>Resumen</a:t>
            </a:r>
            <a:endParaRPr lang="es-ES" dirty="0"/>
          </a:p>
        </p:txBody>
      </p:sp>
      <p:sp>
        <p:nvSpPr>
          <p:cNvPr id="3" name="Marcador de contenido 2">
            <a:extLst>
              <a:ext uri="{FF2B5EF4-FFF2-40B4-BE49-F238E27FC236}">
                <a16:creationId xmlns:a16="http://schemas.microsoft.com/office/drawing/2014/main" id="{2ACE800F-0B43-B814-2EFC-BF072C3B38CE}"/>
              </a:ext>
            </a:extLst>
          </p:cNvPr>
          <p:cNvSpPr>
            <a:spLocks noGrp="1"/>
          </p:cNvSpPr>
          <p:nvPr>
            <p:ph idx="1"/>
          </p:nvPr>
        </p:nvSpPr>
        <p:spPr/>
        <p:txBody>
          <a:bodyPr/>
          <a:lstStyle/>
          <a:p>
            <a:r>
              <a:rPr lang="es-ES" dirty="0"/>
              <a:t>Con </a:t>
            </a:r>
            <a:r>
              <a:rPr lang="es-ES" dirty="0" err="1"/>
              <a:t>Vertex</a:t>
            </a:r>
            <a:r>
              <a:rPr lang="es-ES" dirty="0"/>
              <a:t> AI podemos:</a:t>
            </a:r>
          </a:p>
          <a:p>
            <a:pPr lvl="1"/>
            <a:r>
              <a:rPr lang="es-ES" dirty="0"/>
              <a:t>Entrenar modelos muy sencillamente simplemente preparando un </a:t>
            </a:r>
            <a:r>
              <a:rPr lang="es-ES" dirty="0" err="1"/>
              <a:t>dataset</a:t>
            </a:r>
            <a:r>
              <a:rPr lang="es-ES" dirty="0"/>
              <a:t>.</a:t>
            </a:r>
          </a:p>
          <a:p>
            <a:pPr lvl="1"/>
            <a:r>
              <a:rPr lang="es-ES" dirty="0"/>
              <a:t>Podemos desplegarlos para usarlos mediante una API ya sea mediante Python o similares.</a:t>
            </a:r>
          </a:p>
          <a:p>
            <a:pPr lvl="1"/>
            <a:r>
              <a:rPr lang="es-ES" dirty="0"/>
              <a:t>Podemos realizar entrenamientos más avanzados y complejos con búsqueda de parámetros.</a:t>
            </a:r>
          </a:p>
          <a:p>
            <a:pPr lvl="1"/>
            <a:r>
              <a:rPr lang="es-ES" dirty="0"/>
              <a:t>Podemos tener un control de flujo para reentrenar modelos.</a:t>
            </a:r>
          </a:p>
        </p:txBody>
      </p:sp>
    </p:spTree>
    <p:extLst>
      <p:ext uri="{BB962C8B-B14F-4D97-AF65-F5344CB8AC3E}">
        <p14:creationId xmlns:p14="http://schemas.microsoft.com/office/powerpoint/2010/main" val="218562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3EAB8-595E-6BA1-575D-7E9E493F3E93}"/>
              </a:ext>
            </a:extLst>
          </p:cNvPr>
          <p:cNvSpPr>
            <a:spLocks noGrp="1"/>
          </p:cNvSpPr>
          <p:nvPr>
            <p:ph type="title"/>
          </p:nvPr>
        </p:nvSpPr>
        <p:spPr/>
        <p:txBody>
          <a:bodyPr/>
          <a:lstStyle/>
          <a:p>
            <a:r>
              <a:rPr lang="es-ES" dirty="0">
                <a:cs typeface="Calibri Light"/>
              </a:rPr>
              <a:t>¿Qué es </a:t>
            </a:r>
            <a:r>
              <a:rPr lang="es-ES" dirty="0" err="1">
                <a:cs typeface="Calibri Light"/>
              </a:rPr>
              <a:t>Platform</a:t>
            </a:r>
            <a:r>
              <a:rPr lang="es-ES" dirty="0">
                <a:cs typeface="Calibri Light"/>
              </a:rPr>
              <a:t> AI?</a:t>
            </a:r>
            <a:endParaRPr lang="es-ES" dirty="0"/>
          </a:p>
        </p:txBody>
      </p:sp>
      <p:sp>
        <p:nvSpPr>
          <p:cNvPr id="3" name="Marcador de contenido 2">
            <a:extLst>
              <a:ext uri="{FF2B5EF4-FFF2-40B4-BE49-F238E27FC236}">
                <a16:creationId xmlns:a16="http://schemas.microsoft.com/office/drawing/2014/main" id="{19CBF5EE-0CDA-0171-A597-B990562A0491}"/>
              </a:ext>
            </a:extLst>
          </p:cNvPr>
          <p:cNvSpPr>
            <a:spLocks noGrp="1"/>
          </p:cNvSpPr>
          <p:nvPr>
            <p:ph idx="1"/>
          </p:nvPr>
        </p:nvSpPr>
        <p:spPr/>
        <p:txBody>
          <a:bodyPr/>
          <a:lstStyle/>
          <a:p>
            <a:r>
              <a:rPr lang="es-ES" dirty="0" err="1"/>
              <a:t>Platform</a:t>
            </a:r>
            <a:r>
              <a:rPr lang="es-ES" dirty="0"/>
              <a:t> AI</a:t>
            </a:r>
          </a:p>
          <a:p>
            <a:pPr lvl="1"/>
            <a:r>
              <a:rPr lang="es-ES" dirty="0"/>
              <a:t>Es la capacidad de entrenar un modelo de AI empleando nuestro propio código. Aquí podemos emplear cualquier herramienta que creamos conveniente para resolver la tarea.</a:t>
            </a:r>
          </a:p>
          <a:p>
            <a:pPr lvl="1"/>
            <a:r>
              <a:rPr lang="es-ES" dirty="0"/>
              <a:t>Permite acceder a todo el resto de ventajas que proporciona </a:t>
            </a:r>
            <a:r>
              <a:rPr lang="es-ES" dirty="0" err="1"/>
              <a:t>Vertex</a:t>
            </a:r>
            <a:r>
              <a:rPr lang="es-ES" dirty="0"/>
              <a:t> AI.</a:t>
            </a:r>
          </a:p>
          <a:p>
            <a:pPr lvl="1"/>
            <a:r>
              <a:rPr lang="es-ES" dirty="0"/>
              <a:t>Es bastante más complicado de emplear.</a:t>
            </a:r>
          </a:p>
        </p:txBody>
      </p:sp>
    </p:spTree>
    <p:extLst>
      <p:ext uri="{BB962C8B-B14F-4D97-AF65-F5344CB8AC3E}">
        <p14:creationId xmlns:p14="http://schemas.microsoft.com/office/powerpoint/2010/main" val="3173087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42CD72-198E-6ADB-5487-B340CFB7BC8D}"/>
              </a:ext>
            </a:extLst>
          </p:cNvPr>
          <p:cNvSpPr>
            <a:spLocks noGrp="1"/>
          </p:cNvSpPr>
          <p:nvPr>
            <p:ph type="title"/>
          </p:nvPr>
        </p:nvSpPr>
        <p:spPr/>
        <p:txBody>
          <a:bodyPr/>
          <a:lstStyle/>
          <a:p>
            <a:r>
              <a:rPr lang="es-ES" dirty="0">
                <a:cs typeface="Calibri Light"/>
              </a:rPr>
              <a:t>Notebooks</a:t>
            </a:r>
            <a:endParaRPr lang="es-ES" dirty="0"/>
          </a:p>
        </p:txBody>
      </p:sp>
      <p:sp>
        <p:nvSpPr>
          <p:cNvPr id="3" name="Marcador de contenido 2">
            <a:extLst>
              <a:ext uri="{FF2B5EF4-FFF2-40B4-BE49-F238E27FC236}">
                <a16:creationId xmlns:a16="http://schemas.microsoft.com/office/drawing/2014/main" id="{284788FF-7466-DD33-38BD-32DFD2D76748}"/>
              </a:ext>
            </a:extLst>
          </p:cNvPr>
          <p:cNvSpPr>
            <a:spLocks noGrp="1"/>
          </p:cNvSpPr>
          <p:nvPr>
            <p:ph idx="1"/>
          </p:nvPr>
        </p:nvSpPr>
        <p:spPr>
          <a:xfrm>
            <a:off x="5032916" y="142268"/>
            <a:ext cx="6281873" cy="2542745"/>
          </a:xfrm>
        </p:spPr>
        <p:txBody>
          <a:bodyPr/>
          <a:lstStyle/>
          <a:p>
            <a:r>
              <a:rPr lang="es-ES" dirty="0"/>
              <a:t>Plataforma de creación de notebooks (</a:t>
            </a:r>
            <a:r>
              <a:rPr lang="es-ES" dirty="0" err="1"/>
              <a:t>Jupyter</a:t>
            </a:r>
            <a:r>
              <a:rPr lang="es-ES" dirty="0"/>
              <a:t> Notebooks) dentro de </a:t>
            </a:r>
            <a:r>
              <a:rPr lang="es-ES" dirty="0" err="1"/>
              <a:t>Vertex</a:t>
            </a:r>
            <a:r>
              <a:rPr lang="es-ES" dirty="0"/>
              <a:t> AI. Esto permite ejecutar código Python con todas las librerías relacionadas con </a:t>
            </a:r>
            <a:r>
              <a:rPr lang="es-ES" dirty="0" err="1"/>
              <a:t>Vertex</a:t>
            </a:r>
            <a:r>
              <a:rPr lang="es-ES" dirty="0"/>
              <a:t> AI ya configuradas sin necesidad de realizar la configuración por nuestra parte.</a:t>
            </a:r>
          </a:p>
          <a:p>
            <a:endParaRPr lang="es-ES" dirty="0"/>
          </a:p>
          <a:p>
            <a:endParaRPr lang="es-ES" dirty="0"/>
          </a:p>
        </p:txBody>
      </p:sp>
      <p:pic>
        <p:nvPicPr>
          <p:cNvPr id="4" name="Imagen 4" descr="Interfaz de usuario gráfica, Texto, Aplicación, Correo electrónico&#10;&#10;Descripción generada automáticamente">
            <a:extLst>
              <a:ext uri="{FF2B5EF4-FFF2-40B4-BE49-F238E27FC236}">
                <a16:creationId xmlns:a16="http://schemas.microsoft.com/office/drawing/2014/main" id="{0540814B-5C70-4BA3-3FB7-8A787688355F}"/>
              </a:ext>
            </a:extLst>
          </p:cNvPr>
          <p:cNvPicPr>
            <a:picLocks noChangeAspect="1"/>
          </p:cNvPicPr>
          <p:nvPr/>
        </p:nvPicPr>
        <p:blipFill>
          <a:blip r:embed="rId2"/>
          <a:stretch>
            <a:fillRect/>
          </a:stretch>
        </p:blipFill>
        <p:spPr>
          <a:xfrm>
            <a:off x="4786605" y="1903856"/>
            <a:ext cx="6856444" cy="3353531"/>
          </a:xfrm>
          <a:prstGeom prst="rect">
            <a:avLst/>
          </a:prstGeom>
        </p:spPr>
      </p:pic>
      <p:sp>
        <p:nvSpPr>
          <p:cNvPr id="6" name="Marcador de contenido 2">
            <a:extLst>
              <a:ext uri="{FF2B5EF4-FFF2-40B4-BE49-F238E27FC236}">
                <a16:creationId xmlns:a16="http://schemas.microsoft.com/office/drawing/2014/main" id="{1B35653E-4D0F-3F1C-DE46-FE194BC82962}"/>
              </a:ext>
            </a:extLst>
          </p:cNvPr>
          <p:cNvSpPr txBox="1">
            <a:spLocks/>
          </p:cNvSpPr>
          <p:nvPr/>
        </p:nvSpPr>
        <p:spPr>
          <a:xfrm>
            <a:off x="4952051" y="5278770"/>
            <a:ext cx="6281873" cy="2542745"/>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s-ES" dirty="0"/>
              <a:t>Muy similar a Google </a:t>
            </a:r>
            <a:r>
              <a:rPr lang="es-ES" dirty="0" err="1"/>
              <a:t>Colab</a:t>
            </a:r>
            <a:r>
              <a:rPr lang="es-ES" dirty="0"/>
              <a:t> </a:t>
            </a:r>
            <a:r>
              <a:rPr lang="es-ES" dirty="0">
                <a:ea typeface="+mn-lt"/>
                <a:cs typeface="+mn-lt"/>
                <a:hlinkClick r:id="rId3"/>
              </a:rPr>
              <a:t>https://colab.research.google.com</a:t>
            </a:r>
            <a:endParaRPr lang="es-ES" dirty="0"/>
          </a:p>
          <a:p>
            <a:endParaRPr lang="es-ES" dirty="0"/>
          </a:p>
          <a:p>
            <a:endParaRPr lang="es-ES" dirty="0"/>
          </a:p>
        </p:txBody>
      </p:sp>
    </p:spTree>
    <p:extLst>
      <p:ext uri="{BB962C8B-B14F-4D97-AF65-F5344CB8AC3E}">
        <p14:creationId xmlns:p14="http://schemas.microsoft.com/office/powerpoint/2010/main" val="58850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1A34F-5DEF-E7F2-2F1B-10270973B77F}"/>
              </a:ext>
            </a:extLst>
          </p:cNvPr>
          <p:cNvSpPr>
            <a:spLocks noGrp="1"/>
          </p:cNvSpPr>
          <p:nvPr>
            <p:ph type="title"/>
          </p:nvPr>
        </p:nvSpPr>
        <p:spPr/>
        <p:txBody>
          <a:bodyPr/>
          <a:lstStyle/>
          <a:p>
            <a:r>
              <a:rPr lang="es-ES" dirty="0" err="1">
                <a:cs typeface="Calibri Light"/>
              </a:rPr>
              <a:t>Datasets</a:t>
            </a:r>
            <a:endParaRPr lang="es-ES" dirty="0" err="1"/>
          </a:p>
        </p:txBody>
      </p:sp>
      <p:sp>
        <p:nvSpPr>
          <p:cNvPr id="3" name="Marcador de contenido 2">
            <a:extLst>
              <a:ext uri="{FF2B5EF4-FFF2-40B4-BE49-F238E27FC236}">
                <a16:creationId xmlns:a16="http://schemas.microsoft.com/office/drawing/2014/main" id="{59C2DD4E-E12A-AD9C-515C-5D51686428C3}"/>
              </a:ext>
            </a:extLst>
          </p:cNvPr>
          <p:cNvSpPr>
            <a:spLocks noGrp="1"/>
          </p:cNvSpPr>
          <p:nvPr>
            <p:ph idx="1"/>
          </p:nvPr>
        </p:nvSpPr>
        <p:spPr>
          <a:xfrm>
            <a:off x="5064018" y="772084"/>
            <a:ext cx="6281873" cy="2379459"/>
          </a:xfrm>
        </p:spPr>
        <p:txBody>
          <a:bodyPr/>
          <a:lstStyle/>
          <a:p>
            <a:r>
              <a:rPr lang="es-ES" dirty="0"/>
              <a:t>Tenemos cuatro tipos de </a:t>
            </a:r>
            <a:r>
              <a:rPr lang="es-ES" dirty="0" err="1"/>
              <a:t>datasets</a:t>
            </a:r>
            <a:r>
              <a:rPr lang="es-ES" dirty="0"/>
              <a:t> que podemos crear en </a:t>
            </a:r>
            <a:r>
              <a:rPr lang="es-ES" dirty="0" err="1"/>
              <a:t>Vertex</a:t>
            </a:r>
            <a:r>
              <a:rPr lang="es-ES" dirty="0"/>
              <a:t> AI</a:t>
            </a:r>
          </a:p>
          <a:p>
            <a:pPr lvl="1"/>
            <a:r>
              <a:rPr lang="es-ES" dirty="0"/>
              <a:t>Datos Tabulados (</a:t>
            </a:r>
            <a:r>
              <a:rPr lang="es-ES" dirty="0" err="1"/>
              <a:t>csv</a:t>
            </a:r>
            <a:r>
              <a:rPr lang="es-ES" dirty="0"/>
              <a:t>, </a:t>
            </a:r>
            <a:r>
              <a:rPr lang="es-ES" dirty="0" err="1"/>
              <a:t>excel</a:t>
            </a:r>
            <a:r>
              <a:rPr lang="es-ES" dirty="0"/>
              <a:t>)</a:t>
            </a:r>
          </a:p>
          <a:p>
            <a:pPr lvl="1"/>
            <a:r>
              <a:rPr lang="es-ES" dirty="0"/>
              <a:t>Imágenes</a:t>
            </a:r>
          </a:p>
          <a:p>
            <a:pPr lvl="1"/>
            <a:r>
              <a:rPr lang="es-ES" dirty="0"/>
              <a:t>Video</a:t>
            </a:r>
          </a:p>
          <a:p>
            <a:pPr lvl="1"/>
            <a:r>
              <a:rPr lang="es-ES" dirty="0"/>
              <a:t>Texto</a:t>
            </a:r>
          </a:p>
          <a:p>
            <a:pPr lvl="1"/>
            <a:endParaRPr lang="es-ES" dirty="0"/>
          </a:p>
        </p:txBody>
      </p:sp>
      <p:pic>
        <p:nvPicPr>
          <p:cNvPr id="5" name="Imagen 5" descr="Interfaz de usuario gráfica, Aplicación&#10;&#10;Descripción generada automáticamente">
            <a:extLst>
              <a:ext uri="{FF2B5EF4-FFF2-40B4-BE49-F238E27FC236}">
                <a16:creationId xmlns:a16="http://schemas.microsoft.com/office/drawing/2014/main" id="{58A0CD32-7AC9-ED5E-63C4-FAC0843C5713}"/>
              </a:ext>
            </a:extLst>
          </p:cNvPr>
          <p:cNvPicPr>
            <a:picLocks noChangeAspect="1"/>
          </p:cNvPicPr>
          <p:nvPr/>
        </p:nvPicPr>
        <p:blipFill>
          <a:blip r:embed="rId2"/>
          <a:stretch>
            <a:fillRect/>
          </a:stretch>
        </p:blipFill>
        <p:spPr>
          <a:xfrm>
            <a:off x="4872134" y="3059694"/>
            <a:ext cx="6965302" cy="3701081"/>
          </a:xfrm>
          <a:prstGeom prst="rect">
            <a:avLst/>
          </a:prstGeom>
        </p:spPr>
      </p:pic>
    </p:spTree>
    <p:extLst>
      <p:ext uri="{BB962C8B-B14F-4D97-AF65-F5344CB8AC3E}">
        <p14:creationId xmlns:p14="http://schemas.microsoft.com/office/powerpoint/2010/main" val="202608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1A34F-5DEF-E7F2-2F1B-10270973B77F}"/>
              </a:ext>
            </a:extLst>
          </p:cNvPr>
          <p:cNvSpPr>
            <a:spLocks noGrp="1"/>
          </p:cNvSpPr>
          <p:nvPr>
            <p:ph type="title"/>
          </p:nvPr>
        </p:nvSpPr>
        <p:spPr/>
        <p:txBody>
          <a:bodyPr/>
          <a:lstStyle/>
          <a:p>
            <a:r>
              <a:rPr lang="es-ES" dirty="0" err="1">
                <a:cs typeface="Calibri Light"/>
              </a:rPr>
              <a:t>Datasets</a:t>
            </a:r>
            <a:endParaRPr lang="es-ES" dirty="0" err="1"/>
          </a:p>
        </p:txBody>
      </p:sp>
      <p:sp>
        <p:nvSpPr>
          <p:cNvPr id="3" name="Marcador de contenido 2">
            <a:extLst>
              <a:ext uri="{FF2B5EF4-FFF2-40B4-BE49-F238E27FC236}">
                <a16:creationId xmlns:a16="http://schemas.microsoft.com/office/drawing/2014/main" id="{59C2DD4E-E12A-AD9C-515C-5D51686428C3}"/>
              </a:ext>
            </a:extLst>
          </p:cNvPr>
          <p:cNvSpPr>
            <a:spLocks noGrp="1"/>
          </p:cNvSpPr>
          <p:nvPr>
            <p:ph idx="1"/>
          </p:nvPr>
        </p:nvSpPr>
        <p:spPr>
          <a:xfrm>
            <a:off x="5064018" y="772084"/>
            <a:ext cx="6281873" cy="2379459"/>
          </a:xfrm>
        </p:spPr>
        <p:txBody>
          <a:bodyPr/>
          <a:lstStyle/>
          <a:p>
            <a:r>
              <a:rPr lang="es-ES" dirty="0"/>
              <a:t>Tenemos cuatro tipos de </a:t>
            </a:r>
            <a:r>
              <a:rPr lang="es-ES" dirty="0" err="1"/>
              <a:t>datasets</a:t>
            </a:r>
            <a:r>
              <a:rPr lang="es-ES" dirty="0"/>
              <a:t> que podemos crear en </a:t>
            </a:r>
            <a:r>
              <a:rPr lang="es-ES" dirty="0" err="1"/>
              <a:t>Vertex</a:t>
            </a:r>
            <a:r>
              <a:rPr lang="es-ES" dirty="0"/>
              <a:t> AI</a:t>
            </a:r>
          </a:p>
          <a:p>
            <a:pPr lvl="1"/>
            <a:r>
              <a:rPr lang="es-ES" dirty="0"/>
              <a:t>Datos Tabulados (</a:t>
            </a:r>
            <a:r>
              <a:rPr lang="es-ES" dirty="0" err="1"/>
              <a:t>csv</a:t>
            </a:r>
            <a:r>
              <a:rPr lang="es-ES" dirty="0"/>
              <a:t>, </a:t>
            </a:r>
            <a:r>
              <a:rPr lang="es-ES" dirty="0" err="1"/>
              <a:t>excel</a:t>
            </a:r>
            <a:r>
              <a:rPr lang="es-ES" dirty="0"/>
              <a:t>)</a:t>
            </a:r>
          </a:p>
          <a:p>
            <a:pPr lvl="1"/>
            <a:r>
              <a:rPr lang="es-ES" dirty="0"/>
              <a:t>Imágenes</a:t>
            </a:r>
          </a:p>
          <a:p>
            <a:pPr lvl="1"/>
            <a:r>
              <a:rPr lang="es-ES" dirty="0"/>
              <a:t>Video</a:t>
            </a:r>
          </a:p>
          <a:p>
            <a:pPr lvl="1"/>
            <a:r>
              <a:rPr lang="es-ES" dirty="0"/>
              <a:t>Texto</a:t>
            </a:r>
          </a:p>
          <a:p>
            <a:pPr lvl="1"/>
            <a:endParaRPr lang="es-ES" dirty="0"/>
          </a:p>
        </p:txBody>
      </p:sp>
      <p:pic>
        <p:nvPicPr>
          <p:cNvPr id="4" name="Imagen 5" descr="Interfaz de usuario gráfica, Texto, Aplicación, Correo electrónico&#10;&#10;Descripción generada automáticamente">
            <a:extLst>
              <a:ext uri="{FF2B5EF4-FFF2-40B4-BE49-F238E27FC236}">
                <a16:creationId xmlns:a16="http://schemas.microsoft.com/office/drawing/2014/main" id="{FF91B22D-AE91-D665-0BA4-746101CB5D81}"/>
              </a:ext>
            </a:extLst>
          </p:cNvPr>
          <p:cNvPicPr>
            <a:picLocks noChangeAspect="1"/>
          </p:cNvPicPr>
          <p:nvPr/>
        </p:nvPicPr>
        <p:blipFill>
          <a:blip r:embed="rId2"/>
          <a:stretch>
            <a:fillRect/>
          </a:stretch>
        </p:blipFill>
        <p:spPr>
          <a:xfrm>
            <a:off x="4701073" y="2880724"/>
            <a:ext cx="7291873" cy="3841309"/>
          </a:xfrm>
          <a:prstGeom prst="rect">
            <a:avLst/>
          </a:prstGeom>
        </p:spPr>
      </p:pic>
    </p:spTree>
    <p:extLst>
      <p:ext uri="{BB962C8B-B14F-4D97-AF65-F5344CB8AC3E}">
        <p14:creationId xmlns:p14="http://schemas.microsoft.com/office/powerpoint/2010/main" val="296866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713BC-C733-6251-268F-C8DD66EDA562}"/>
              </a:ext>
            </a:extLst>
          </p:cNvPr>
          <p:cNvSpPr>
            <a:spLocks noGrp="1"/>
          </p:cNvSpPr>
          <p:nvPr>
            <p:ph type="title"/>
          </p:nvPr>
        </p:nvSpPr>
        <p:spPr/>
        <p:txBody>
          <a:bodyPr/>
          <a:lstStyle/>
          <a:p>
            <a:r>
              <a:rPr lang="es-ES" dirty="0" err="1">
                <a:cs typeface="Calibri Light"/>
              </a:rPr>
              <a:t>Dataset</a:t>
            </a:r>
            <a:r>
              <a:rPr lang="es-ES" dirty="0">
                <a:cs typeface="Calibri Light"/>
              </a:rPr>
              <a:t> de datos tabulados</a:t>
            </a:r>
          </a:p>
        </p:txBody>
      </p:sp>
      <p:sp>
        <p:nvSpPr>
          <p:cNvPr id="3" name="Marcador de contenido 2">
            <a:extLst>
              <a:ext uri="{FF2B5EF4-FFF2-40B4-BE49-F238E27FC236}">
                <a16:creationId xmlns:a16="http://schemas.microsoft.com/office/drawing/2014/main" id="{14F8F63C-2B6A-1E3E-95D4-4DD8E1DF6E80}"/>
              </a:ext>
            </a:extLst>
          </p:cNvPr>
          <p:cNvSpPr>
            <a:spLocks noGrp="1"/>
          </p:cNvSpPr>
          <p:nvPr>
            <p:ph idx="1"/>
          </p:nvPr>
        </p:nvSpPr>
        <p:spPr/>
        <p:txBody>
          <a:bodyPr/>
          <a:lstStyle/>
          <a:p>
            <a:r>
              <a:rPr lang="es-ES" dirty="0">
                <a:ea typeface="+mn-lt"/>
                <a:cs typeface="+mn-lt"/>
              </a:rPr>
              <a:t>La primera línea del CSV ha de ser la cabecera, estos son los nombres de las columnas</a:t>
            </a:r>
          </a:p>
          <a:p>
            <a:r>
              <a:rPr lang="es-ES" dirty="0">
                <a:ea typeface="+mn-lt"/>
                <a:cs typeface="+mn-lt"/>
              </a:rPr>
              <a:t>Las columnas pueden contener caracteres alfanuméricos y la barra baja "_" (no puede comenzar por)</a:t>
            </a:r>
          </a:p>
          <a:p>
            <a:r>
              <a:rPr lang="es-ES" dirty="0">
                <a:ea typeface="+mn-lt"/>
                <a:cs typeface="+mn-lt"/>
              </a:rPr>
              <a:t>Cada CSV no puede pasar de 10GB, si pesa más de 10GB lo puedes repartir en varios CSV hasta un máximo de 100GB</a:t>
            </a:r>
          </a:p>
          <a:p>
            <a:r>
              <a:rPr lang="es-ES" dirty="0">
                <a:ea typeface="+mn-lt"/>
                <a:cs typeface="+mn-lt"/>
              </a:rPr>
              <a:t>El delimitador ha de ser la coma ",".</a:t>
            </a:r>
          </a:p>
          <a:p>
            <a:r>
              <a:rPr lang="es-ES" dirty="0">
                <a:ea typeface="+mn-lt"/>
                <a:cs typeface="+mn-lt"/>
              </a:rPr>
              <a:t>Al menos 1000 filas para Tabular Data, 100 imágenes por clase para </a:t>
            </a:r>
            <a:r>
              <a:rPr lang="es-ES" dirty="0" err="1">
                <a:ea typeface="+mn-lt"/>
                <a:cs typeface="+mn-lt"/>
              </a:rPr>
              <a:t>Vision</a:t>
            </a:r>
            <a:r>
              <a:rPr lang="es-ES" dirty="0">
                <a:ea typeface="+mn-lt"/>
                <a:cs typeface="+mn-lt"/>
              </a:rPr>
              <a:t> AI</a:t>
            </a:r>
          </a:p>
          <a:p>
            <a:r>
              <a:rPr lang="es-ES" dirty="0">
                <a:ea typeface="+mn-lt"/>
                <a:cs typeface="+mn-lt"/>
              </a:rPr>
              <a:t>El CSV se sube con la variable a predecir incluida</a:t>
            </a:r>
          </a:p>
          <a:p>
            <a:endParaRPr lang="es-ES" dirty="0"/>
          </a:p>
        </p:txBody>
      </p:sp>
    </p:spTree>
    <p:extLst>
      <p:ext uri="{BB962C8B-B14F-4D97-AF65-F5344CB8AC3E}">
        <p14:creationId xmlns:p14="http://schemas.microsoft.com/office/powerpoint/2010/main" val="189560776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39BB0-53B8-40A5-8BB9-15D2ED1AEB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E480F86-A978-4060-BF60-56AAB322F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7C683C-DA35-4A0E-ADD0-CC297892D8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Atlas</Template>
  <TotalTime>0</TotalTime>
  <Words>1</Words>
  <Application>Microsoft Office PowerPoint</Application>
  <PresentationFormat>Panorámica</PresentationFormat>
  <Paragraphs>1</Paragraphs>
  <Slides>48</Slides>
  <Notes>1</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Atlas</vt:lpstr>
      <vt:lpstr>Vertex AI</vt:lpstr>
      <vt:lpstr>¿Qué es Vertex AI ?</vt:lpstr>
      <vt:lpstr>¿Qué es Vertex AI ?</vt:lpstr>
      <vt:lpstr>¿Qué es AutoML?</vt:lpstr>
      <vt:lpstr>¿Qué es Platform AI?</vt:lpstr>
      <vt:lpstr>Notebooks</vt:lpstr>
      <vt:lpstr>Datasets</vt:lpstr>
      <vt:lpstr>Datasets</vt:lpstr>
      <vt:lpstr>Dataset de datos tabulados</vt:lpstr>
      <vt:lpstr>Dataset de datos tabulados</vt:lpstr>
      <vt:lpstr>Ejercicio datos tabulados</vt:lpstr>
      <vt:lpstr>Ejercicio datos tabulados</vt:lpstr>
      <vt:lpstr>Ejercicio datos tabulados</vt:lpstr>
      <vt:lpstr>Model</vt:lpstr>
      <vt:lpstr>Model Metrics</vt:lpstr>
      <vt:lpstr>Model Metrics</vt:lpstr>
      <vt:lpstr>Model Metrics</vt:lpstr>
      <vt:lpstr>Model Metrics</vt:lpstr>
      <vt:lpstr>Model Metrics</vt:lpstr>
      <vt:lpstr>Model Metrics</vt:lpstr>
      <vt:lpstr>Model Metrics</vt:lpstr>
      <vt:lpstr>Model Metrics</vt:lpstr>
      <vt:lpstr>Model Information</vt:lpstr>
      <vt:lpstr>AutoML</vt:lpstr>
      <vt:lpstr>AutoML</vt:lpstr>
      <vt:lpstr>AutoML</vt:lpstr>
      <vt:lpstr>AutoML</vt:lpstr>
      <vt:lpstr>AutoML</vt:lpstr>
      <vt:lpstr>AutoML</vt:lpstr>
      <vt:lpstr>Deploy</vt:lpstr>
      <vt:lpstr>Deploy</vt:lpstr>
      <vt:lpstr>Deploy</vt:lpstr>
      <vt:lpstr>Deploy</vt:lpstr>
      <vt:lpstr>Platform AI</vt:lpstr>
      <vt:lpstr>Platform AI</vt:lpstr>
      <vt:lpstr>Platform AI HPO</vt:lpstr>
      <vt:lpstr>Platform AI HPO</vt:lpstr>
      <vt:lpstr>Platform AI HPO</vt:lpstr>
      <vt:lpstr>Platform AI HPO</vt:lpstr>
      <vt:lpstr>Platform AI HPO</vt:lpstr>
      <vt:lpstr>Platform AI HPO</vt:lpstr>
      <vt:lpstr>Platform AI HPO</vt:lpstr>
      <vt:lpstr>Platform AI Edge</vt:lpstr>
      <vt:lpstr>Platform AI Edge</vt:lpstr>
      <vt:lpstr>Platform AI Pipelines</vt:lpstr>
      <vt:lpstr>Platform AI Pipelines</vt:lpstr>
      <vt:lpstr>Otras ventajas</vt:lpstr>
      <vt:lpstr>Vertex AI Resumen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719</cp:revision>
  <dcterms:created xsi:type="dcterms:W3CDTF">2023-01-09T13:15:01Z</dcterms:created>
  <dcterms:modified xsi:type="dcterms:W3CDTF">2023-01-20T22:51:37Z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